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7" r:id="rId3"/>
    <p:sldId id="278" r:id="rId4"/>
    <p:sldId id="259" r:id="rId5"/>
    <p:sldId id="279" r:id="rId6"/>
    <p:sldId id="333" r:id="rId7"/>
    <p:sldId id="336" r:id="rId8"/>
    <p:sldId id="273" r:id="rId9"/>
    <p:sldId id="311" r:id="rId10"/>
    <p:sldId id="274" r:id="rId11"/>
    <p:sldId id="262" r:id="rId12"/>
    <p:sldId id="263" r:id="rId13"/>
    <p:sldId id="264" r:id="rId14"/>
    <p:sldId id="280" r:id="rId15"/>
    <p:sldId id="275" r:id="rId16"/>
    <p:sldId id="265" r:id="rId17"/>
    <p:sldId id="316" r:id="rId18"/>
    <p:sldId id="324" r:id="rId19"/>
    <p:sldId id="314" r:id="rId20"/>
    <p:sldId id="266" r:id="rId21"/>
    <p:sldId id="281" r:id="rId22"/>
    <p:sldId id="315" r:id="rId23"/>
    <p:sldId id="276" r:id="rId24"/>
    <p:sldId id="267" r:id="rId25"/>
    <p:sldId id="269" r:id="rId26"/>
    <p:sldId id="282" r:id="rId27"/>
    <p:sldId id="308" r:id="rId28"/>
    <p:sldId id="309" r:id="rId29"/>
    <p:sldId id="270" r:id="rId30"/>
    <p:sldId id="271" r:id="rId31"/>
    <p:sldId id="321" r:id="rId32"/>
    <p:sldId id="322" r:id="rId33"/>
    <p:sldId id="323" r:id="rId34"/>
    <p:sldId id="272" r:id="rId35"/>
    <p:sldId id="288" r:id="rId36"/>
    <p:sldId id="292" r:id="rId37"/>
    <p:sldId id="287" r:id="rId38"/>
    <p:sldId id="283" r:id="rId39"/>
    <p:sldId id="296" r:id="rId40"/>
    <p:sldId id="284" r:id="rId41"/>
    <p:sldId id="332" r:id="rId42"/>
    <p:sldId id="331" r:id="rId43"/>
    <p:sldId id="300" r:id="rId44"/>
    <p:sldId id="326" r:id="rId45"/>
    <p:sldId id="301" r:id="rId46"/>
    <p:sldId id="335" r:id="rId47"/>
    <p:sldId id="319" r:id="rId48"/>
    <p:sldId id="32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ed El Awadya" initials="MEA" lastIdx="1" clrIdx="0">
    <p:extLst>
      <p:ext uri="{19B8F6BF-5375-455C-9EA6-DF929625EA0E}">
        <p15:presenceInfo xmlns:p15="http://schemas.microsoft.com/office/powerpoint/2012/main" userId="2e9065037a3897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981"/>
    <a:srgbClr val="FDB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92FD-D553-492F-BCAE-6E89A107F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0E5C9-7FCE-4632-969E-71B0B23B7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03426-E130-4F1B-9A06-79AC6B81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520E-D2BA-4925-AB5D-167C4671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D1A1F-4125-423E-9152-926729E7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9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0F7B-D81E-4758-AEAD-12C74734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4AA50-9527-4D1C-B376-10FC0FD0A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5697-F0AB-4F28-A1D2-641FB9E8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641C5-072E-47CB-A44D-C0DE7E2B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67F7F-8EE8-4597-B749-18CBEAB7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1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BDD6DE-CE69-42AE-9FF0-A7243663C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8A425-E5E0-461B-B99D-7EE445CA4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976-5DCD-4D00-83E3-8D789606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9B96-8617-41F5-9097-7A0E2D77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AB22-634F-4A03-8862-A971E544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2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C07F-03C3-42F0-B914-B218EB5C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1A2C-211F-4F7E-8136-EA47B4733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FE58-B820-409E-B68A-BBD8BEF7D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04D87-F4A3-4B84-AC41-DA528951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6F2E1-6A6F-4455-A1EE-881CF64F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2DB4-3B58-4ACA-BC69-57D28900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F259B-FBE0-4CDB-9CC5-209534D0F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84094-A6CB-4CF3-AA34-908FEA20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968F9-B096-43EB-BEB3-BE8AC8B8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2B525-FEEE-4AAC-8BA3-FB95A536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2460-85A8-41B3-86A9-653C7F43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12F50-DEFD-43B8-B9FA-ACECFEDA2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FC021-CB9A-45F9-AE63-2EC607385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F0FEC-B1E8-4BA6-BCB0-E5452653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FA41A-9C11-4603-AE6A-3849A285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278FF-AD8E-4C1D-A116-3E131AF4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6D1B-9415-4147-989F-14AC05F3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9BB16-6B19-43F0-AB76-E2AE3CA76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189A4-B099-4613-9982-F6E679AA5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BBB13-DB85-4082-8172-120CE9E6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7916E-78D4-4D00-A3C9-9639CA53E1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E95A6D-6628-4131-B0BA-17D22E53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A4B0D5-B330-4317-8EF8-74D8B6A1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69FB-211F-4505-9152-B0F3050D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73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0BD1-F7E3-43B4-B74F-4FD225D3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ECA83-DFF7-4A95-864E-511CC21A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9E3BD-F6CE-4F6B-8F38-6ED2308C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DFF47-8BED-43C6-9C8F-F50F8936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2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E497D-9661-4327-B26B-88A0FBAE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E1753-10F8-4CED-8448-33D6E705A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1A5C-FC73-408E-BCB8-2DD358E8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FD1D-FC9A-4A08-A9DA-D169A4D6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6A98F-031A-467D-9C7D-3EEE7FDD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6DDD3-C0A8-4DEE-922B-4A3689B2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0FFA3-5D71-4EB2-BE05-6323568B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722D3-733F-4BD8-B24A-FFE94BD8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EC3E0-0FFF-4BFC-8E72-3AF54C02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6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8F1FB-A6E7-407F-ACBF-895008C3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9B359-146F-45CF-96EE-D211FBD2F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0276F-ACB2-4041-9B5D-69D41CFF4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4F54-9926-46CD-B439-87715F56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29272-D100-415D-B538-AA5FB890C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CA513-B7B8-48EA-95BB-D5A94C60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4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A87BA-AE8D-46F7-8F53-5087EF9F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D06EC-ADFA-469A-A6D5-A1B919368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B71DC-A755-42C8-AAE0-87FF1B406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18E56-D014-48BA-9435-4E660CD6C4D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BF16F-E77D-4DA1-B6D4-5F6DE4C09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B4E8F-1917-4CB2-B678-18790F101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1BCBD-F772-40E1-A517-93771D381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0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501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BD5CF-E91A-44BB-A459-59606A64B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12" y="328612"/>
            <a:ext cx="62007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7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5F6E-3512-43AA-921B-09732D62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000" dirty="0">
                <a:solidFill>
                  <a:schemeClr val="accent4"/>
                </a:solidFill>
              </a:rPr>
              <a:t>Data Processing &amp; Cleaning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174025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58BE-09A3-4847-9E11-24F3FD35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49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chemeClr val="accent4"/>
                </a:solidFill>
              </a:rPr>
              <a:t>Data Processing &amp; Cleaning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C20E-8625-4D6E-9EEA-941BB3B6D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9312"/>
            <a:ext cx="10515600" cy="4071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1- </a:t>
            </a:r>
            <a:r>
              <a:rPr lang="en-US" sz="2600" b="1" dirty="0">
                <a:solidFill>
                  <a:schemeClr val="bg1"/>
                </a:solidFill>
              </a:rPr>
              <a:t>Format Conversion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  -Converted the dataset from an </a:t>
            </a:r>
            <a:r>
              <a:rPr lang="en-US" sz="2600" b="1" dirty="0">
                <a:solidFill>
                  <a:schemeClr val="bg1"/>
                </a:solidFill>
              </a:rPr>
              <a:t>unanalyzable format (PDF)</a:t>
            </a:r>
            <a:r>
              <a:rPr lang="en-US" sz="2600" dirty="0">
                <a:solidFill>
                  <a:schemeClr val="bg1"/>
                </a:solidFill>
              </a:rPr>
              <a:t> into 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   </a:t>
            </a:r>
            <a:r>
              <a:rPr lang="en-US" sz="2600" b="1" dirty="0">
                <a:solidFill>
                  <a:schemeClr val="bg1"/>
                </a:solidFill>
              </a:rPr>
              <a:t>analyzable formats (Excel/CSV)</a:t>
            </a:r>
            <a:r>
              <a:rPr lang="en-US" sz="2600" dirty="0">
                <a:solidFill>
                  <a:schemeClr val="bg1"/>
                </a:solidFill>
              </a:rPr>
              <a:t>.</a:t>
            </a:r>
            <a:endParaRPr lang="en-US" sz="2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chemeClr val="bg1"/>
                </a:solidFill>
              </a:rPr>
              <a:t>   -</a:t>
            </a:r>
            <a:r>
              <a:rPr lang="en-US" sz="2600" dirty="0">
                <a:solidFill>
                  <a:schemeClr val="bg1"/>
                </a:solidFill>
              </a:rPr>
              <a:t>Ensured all tables and numeric data were correctly extracted.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2- </a:t>
            </a:r>
            <a:r>
              <a:rPr lang="en-US" sz="2600" b="1" dirty="0">
                <a:solidFill>
                  <a:schemeClr val="bg1"/>
                </a:solidFill>
              </a:rPr>
              <a:t>Error Correction &amp; Standardization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   -Fixed </a:t>
            </a:r>
            <a:r>
              <a:rPr lang="en-US" sz="2600" b="1" dirty="0">
                <a:solidFill>
                  <a:schemeClr val="bg1"/>
                </a:solidFill>
              </a:rPr>
              <a:t>data entry errors</a:t>
            </a:r>
            <a:r>
              <a:rPr lang="en-US" sz="2600" dirty="0">
                <a:solidFill>
                  <a:schemeClr val="bg1"/>
                </a:solidFill>
              </a:rPr>
              <a:t>, </a:t>
            </a:r>
            <a:r>
              <a:rPr lang="en-US" sz="2600" b="1" dirty="0">
                <a:solidFill>
                  <a:schemeClr val="bg1"/>
                </a:solidFill>
              </a:rPr>
              <a:t>missing values</a:t>
            </a:r>
            <a:r>
              <a:rPr lang="en-US" sz="2600" dirty="0">
                <a:solidFill>
                  <a:schemeClr val="bg1"/>
                </a:solidFill>
              </a:rPr>
              <a:t>, and </a:t>
            </a:r>
            <a:r>
              <a:rPr lang="en-US" sz="2600" b="1" dirty="0">
                <a:solidFill>
                  <a:schemeClr val="bg1"/>
                </a:solidFill>
              </a:rPr>
              <a:t>format inconsistencies</a:t>
            </a:r>
            <a:r>
              <a:rPr lang="en-US" sz="2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   -Standardized column names and ensured </a:t>
            </a:r>
            <a:r>
              <a:rPr lang="en-US" sz="2600" b="1" dirty="0">
                <a:solidFill>
                  <a:schemeClr val="bg1"/>
                </a:solidFill>
              </a:rPr>
              <a:t>uniform data types</a:t>
            </a:r>
            <a:r>
              <a:rPr lang="en-US" sz="2600" dirty="0">
                <a:solidFill>
                  <a:schemeClr val="bg1"/>
                </a:solidFill>
              </a:rPr>
              <a:t> for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898B9-9092-499F-9629-05D1FA10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5" y="-58600"/>
            <a:ext cx="1207363" cy="1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7831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A171-4A78-43B9-A451-C4722F9F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5044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chemeClr val="accent4"/>
                </a:solidFill>
              </a:rPr>
              <a:t>Our samples for the </a:t>
            </a:r>
            <a:r>
              <a:rPr lang="en-US" dirty="0">
                <a:solidFill>
                  <a:schemeClr val="accent4"/>
                </a:solidFill>
              </a:rPr>
              <a:t>Format Conversion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2A8FE2-C7B8-4478-BB8B-DDAB74084A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7" y="1845151"/>
            <a:ext cx="3565976" cy="174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C869FB-F71E-4988-B232-9A39335B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47" y="3712053"/>
            <a:ext cx="3565976" cy="17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405C650-F4A4-4094-91D2-3528B5DF2CCE}"/>
              </a:ext>
            </a:extLst>
          </p:cNvPr>
          <p:cNvSpPr/>
          <p:nvPr/>
        </p:nvSpPr>
        <p:spPr>
          <a:xfrm>
            <a:off x="5117592" y="24767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B98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7CC20D7-00E2-415B-94B9-E876F27ED6AE}"/>
              </a:ext>
            </a:extLst>
          </p:cNvPr>
          <p:cNvSpPr/>
          <p:nvPr/>
        </p:nvSpPr>
        <p:spPr>
          <a:xfrm>
            <a:off x="5117592" y="43436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9AFC8-0D07-4F20-A628-4978CAA55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469" y="1845151"/>
            <a:ext cx="4434062" cy="1747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D510A-7ECD-406F-AF55-8F6B75CB1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469" y="3712051"/>
            <a:ext cx="4434062" cy="1747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27992C-30AF-4803-B807-E3E4856E1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5" y="-65516"/>
            <a:ext cx="1207363" cy="1207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EC1A9-2784-42F2-B639-183468955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2557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309C-C7F2-467C-8646-51863370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Error Correction &amp;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A0F7E-4DD1-4D34-BE1F-EFC9DBC9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40" y="1825625"/>
            <a:ext cx="10840720" cy="435133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500" b="1" i="0" dirty="0">
                <a:solidFill>
                  <a:srgbClr val="F9FAFB"/>
                </a:solidFill>
                <a:effectLst/>
                <a:latin typeface="+mj-lt"/>
              </a:rPr>
              <a:t>Source Validation:</a:t>
            </a:r>
            <a:r>
              <a:rPr lang="en-US" sz="2500" b="0" i="0" dirty="0">
                <a:solidFill>
                  <a:srgbClr val="F9FAFB"/>
                </a:solidFill>
                <a:effectLst/>
                <a:latin typeface="+mj-lt"/>
              </a:rPr>
              <a:t> The dataset was acquired from the official CAPMAS portal, providing a verified and authoritative foundation.</a:t>
            </a:r>
          </a:p>
          <a:p>
            <a:pPr algn="l">
              <a:buFont typeface="+mj-lt"/>
              <a:buAutoNum type="arabicPeriod"/>
            </a:pPr>
            <a:r>
              <a:rPr lang="en-US" sz="2500" b="1" i="0" dirty="0">
                <a:solidFill>
                  <a:srgbClr val="F9FAFB"/>
                </a:solidFill>
                <a:effectLst/>
                <a:latin typeface="+mj-lt"/>
              </a:rPr>
              <a:t>Type Integrity Check:</a:t>
            </a:r>
            <a:r>
              <a:rPr lang="en-US" sz="2500" b="0" i="0" dirty="0">
                <a:solidFill>
                  <a:srgbClr val="F9FAFB"/>
                </a:solidFill>
                <a:effectLst/>
                <a:latin typeface="+mj-lt"/>
              </a:rPr>
              <a:t> The data exhibited no type conversion errors due to a structured collection process that enforced appropriate data types at the point of entry.</a:t>
            </a:r>
          </a:p>
          <a:p>
            <a:pPr algn="l">
              <a:buFont typeface="+mj-lt"/>
              <a:buAutoNum type="arabicPeriod"/>
            </a:pPr>
            <a:r>
              <a:rPr lang="en-US" sz="2500" b="1" i="0" dirty="0">
                <a:solidFill>
                  <a:srgbClr val="F9FAFB"/>
                </a:solidFill>
                <a:effectLst/>
                <a:latin typeface="+mj-lt"/>
              </a:rPr>
              <a:t>Value Standardization:</a:t>
            </a:r>
            <a:r>
              <a:rPr lang="en-US" sz="2500" b="0" i="0" dirty="0">
                <a:solidFill>
                  <a:srgbClr val="F9FAFB"/>
                </a:solidFill>
                <a:effectLst/>
                <a:latin typeface="+mj-lt"/>
              </a:rPr>
              <a:t> Addressed inconsistencies through data cleaning techniques, including resolving fuzzy matches to ensure categorical uniformity.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BE245-2552-4871-A39F-4B2A4DD4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5" y="-58600"/>
            <a:ext cx="1207363" cy="1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4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F25-C75D-44E2-995D-1A17E932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29" y="745091"/>
            <a:ext cx="10982325" cy="1511300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chemeClr val="accent4"/>
                </a:solidFill>
              </a:rPr>
              <a:t>Sample of fuzzy matches we faced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D2C7C69D-610E-4051-B77B-EA0B75203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C1052BA-1E30-49AA-B855-0AC80A55F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1626" y="2860930"/>
            <a:ext cx="3162630" cy="180288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4079CB-BAD1-4B55-A5E1-083C57BA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86" y="2556297"/>
            <a:ext cx="3388944" cy="27169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B7378C-8E96-4D85-9D15-5178A8B67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014" y="2747481"/>
            <a:ext cx="4077953" cy="23345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EDAC8B1-9AE7-4FA4-9AB2-404C32FDA9BA}"/>
              </a:ext>
            </a:extLst>
          </p:cNvPr>
          <p:cNvSpPr/>
          <p:nvPr/>
        </p:nvSpPr>
        <p:spPr>
          <a:xfrm>
            <a:off x="7415190" y="3675928"/>
            <a:ext cx="857250" cy="58102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34D0AB-FDE6-4C81-A94D-170876651ACF}"/>
              </a:ext>
            </a:extLst>
          </p:cNvPr>
          <p:cNvSpPr/>
          <p:nvPr/>
        </p:nvSpPr>
        <p:spPr>
          <a:xfrm>
            <a:off x="3470676" y="3675928"/>
            <a:ext cx="647700" cy="47769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A98D18-2A9D-4F4A-8086-8ECC0F4381E1}"/>
              </a:ext>
            </a:extLst>
          </p:cNvPr>
          <p:cNvSpPr/>
          <p:nvPr/>
        </p:nvSpPr>
        <p:spPr>
          <a:xfrm>
            <a:off x="10724277" y="3914776"/>
            <a:ext cx="1009650" cy="67627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5556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27D4-9793-4E3A-8572-A0318E02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000" dirty="0">
                <a:solidFill>
                  <a:schemeClr val="accent4"/>
                </a:solidFill>
              </a:rPr>
              <a:t>Data Integration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844680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49CA-022B-4DA0-ADC8-A37B5AA2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4"/>
                </a:solidFill>
              </a:rPr>
              <a:t>Data Integration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DBEB1-60D9-47C4-8D56-8D12B5D9F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F9FAFB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lang="en-US" sz="3000" b="0" i="0" dirty="0">
                <a:solidFill>
                  <a:srgbClr val="F9FAFB"/>
                </a:solidFill>
                <a:effectLst/>
              </a:rPr>
              <a:t>Our data infrastructure leveraged the strengths of both SQL and</a:t>
            </a:r>
          </a:p>
          <a:p>
            <a:pPr marL="0" indent="0" algn="l">
              <a:buNone/>
            </a:pPr>
            <a:r>
              <a:rPr lang="en-US" sz="3000" b="0" i="0" dirty="0">
                <a:solidFill>
                  <a:srgbClr val="F9FAFB"/>
                </a:solidFill>
                <a:effectLst/>
              </a:rPr>
              <a:t>Excel: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</a:rPr>
              <a:t>SQL Database:</a:t>
            </a:r>
            <a:r>
              <a:rPr lang="en-US" b="0" i="0" dirty="0">
                <a:solidFill>
                  <a:srgbClr val="F9FAFB"/>
                </a:solidFill>
                <a:effectLst/>
              </a:rPr>
              <a:t> Served as the central repository, using a structured star schema with fact and dimension tables to ensure data integrity and relational clarity.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</a:rPr>
              <a:t>Microsoft Excel:</a:t>
            </a:r>
            <a:r>
              <a:rPr lang="en-US" b="0" i="0" dirty="0">
                <a:solidFill>
                  <a:srgbClr val="F9FAFB"/>
                </a:solidFill>
                <a:effectLst/>
              </a:rPr>
              <a:t> Utilized for final data validation, client-friendly reporting, and creating pivot tables for ad-hoc exploratory analysis.</a:t>
            </a:r>
          </a:p>
        </p:txBody>
      </p:sp>
    </p:spTree>
    <p:extLst>
      <p:ext uri="{BB962C8B-B14F-4D97-AF65-F5344CB8AC3E}">
        <p14:creationId xmlns:p14="http://schemas.microsoft.com/office/powerpoint/2010/main" val="204790186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852F4-DC02-E8C9-32BD-83A5FC0A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6E36DCB-663A-723F-6828-B1983E645C23}"/>
              </a:ext>
            </a:extLst>
          </p:cNvPr>
          <p:cNvSpPr txBox="1">
            <a:spLocks/>
          </p:cNvSpPr>
          <p:nvPr/>
        </p:nvSpPr>
        <p:spPr>
          <a:xfrm>
            <a:off x="4514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chemeClr val="accent4">
                    <a:lumMod val="75000"/>
                  </a:schemeClr>
                </a:solidFill>
              </a:rPr>
              <a:t>Data Integration: Something to Notice</a:t>
            </a:r>
            <a:endParaRPr lang="en-US" sz="4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3A3346-BFFD-1EA1-55E3-6E1EA539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1603"/>
            <a:ext cx="5709249" cy="3221906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The phase requires importing 8 final data files into a SQL database for our analysis In Python.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Manually importing such a </a:t>
            </a:r>
            <a:r>
              <a:rPr lang="en-US" b="1" dirty="0">
                <a:solidFill>
                  <a:schemeClr val="bg1"/>
                </a:solidFill>
              </a:rPr>
              <a:t>kind of </a:t>
            </a:r>
            <a:r>
              <a:rPr lang="en-GB" b="1" dirty="0">
                <a:solidFill>
                  <a:schemeClr val="bg1"/>
                </a:solidFill>
              </a:rPr>
              <a:t>high volume of files is inefficient and Exhausting doing it one by one.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BBD7B-91D7-6FB6-40A7-1CDA1431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5" y="2063305"/>
            <a:ext cx="6200775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FC36C0-6442-816F-674D-C65C25A2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06" y="1710880"/>
            <a:ext cx="3178302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610B00-40E0-DF7E-6C92-3E73BD209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3A8FBA-A0BC-6E8E-99D9-D8BC4FA5AF8B}"/>
              </a:ext>
            </a:extLst>
          </p:cNvPr>
          <p:cNvSpPr txBox="1">
            <a:spLocks/>
          </p:cNvSpPr>
          <p:nvPr/>
        </p:nvSpPr>
        <p:spPr>
          <a:xfrm>
            <a:off x="4514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chemeClr val="accent4">
                    <a:lumMod val="75000"/>
                  </a:schemeClr>
                </a:solidFill>
              </a:rPr>
              <a:t>Data Integration: Something to Notice</a:t>
            </a:r>
            <a:endParaRPr lang="en-US" sz="4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769292-49BA-4855-755D-ED9E9FE8F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1603"/>
            <a:ext cx="5709249" cy="3221906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The phase requires importing 8 final data files into a SQL database for our analysis In Python.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Manually importing such a </a:t>
            </a:r>
            <a:r>
              <a:rPr lang="en-US" b="1" dirty="0">
                <a:solidFill>
                  <a:schemeClr val="bg1"/>
                </a:solidFill>
              </a:rPr>
              <a:t>kind of </a:t>
            </a:r>
            <a:r>
              <a:rPr lang="en-GB" b="1" dirty="0">
                <a:solidFill>
                  <a:schemeClr val="bg1"/>
                </a:solidFill>
              </a:rPr>
              <a:t>high volume of files is inefficient and Exhausting doing it one by one.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EFE57-D9B6-5E68-4A47-71D88DEF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5" y="2063305"/>
            <a:ext cx="6200775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49EB27-30FD-E023-0786-96076188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06" y="1710880"/>
            <a:ext cx="3178302" cy="3524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3825CD-66B9-A46D-9DEE-91FA30BA26E9}"/>
              </a:ext>
            </a:extLst>
          </p:cNvPr>
          <p:cNvSpPr txBox="1">
            <a:spLocks/>
          </p:cNvSpPr>
          <p:nvPr/>
        </p:nvSpPr>
        <p:spPr>
          <a:xfrm>
            <a:off x="1142367" y="4010998"/>
            <a:ext cx="5709249" cy="322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</a:rPr>
              <a:t>✨Here Comes the Beauty of Automation Using Python✨</a:t>
            </a:r>
            <a:endParaRPr lang="en-GB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7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601D-725E-6CC2-8BB3-8F46102A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252E-B123-9703-04C9-EEC9CDB9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457" y="-255977"/>
            <a:ext cx="5307086" cy="1325563"/>
          </a:xfrm>
        </p:spPr>
        <p:txBody>
          <a:bodyPr/>
          <a:lstStyle/>
          <a:p>
            <a:r>
              <a:rPr lang="en-US" sz="4400" dirty="0">
                <a:solidFill>
                  <a:schemeClr val="accent4"/>
                </a:solidFill>
              </a:rPr>
              <a:t>Data Automation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4CB63-70D4-4817-EB97-741B94D3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1" t="4890" r="3145" b="4872"/>
          <a:stretch>
            <a:fillRect/>
          </a:stretch>
        </p:blipFill>
        <p:spPr>
          <a:xfrm>
            <a:off x="1650349" y="822697"/>
            <a:ext cx="8444627" cy="542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1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713B-75D7-4369-AD92-2FF843980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15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Our team 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10AB96E1-5443-CE46-B7F5-6885E5982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04875"/>
            <a:ext cx="1479550" cy="2219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59BB6-C3DD-30EB-259B-32B4C81988E0}"/>
              </a:ext>
            </a:extLst>
          </p:cNvPr>
          <p:cNvSpPr txBox="1"/>
          <p:nvPr/>
        </p:nvSpPr>
        <p:spPr>
          <a:xfrm>
            <a:off x="5029200" y="3179803"/>
            <a:ext cx="1471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Farouk Ashraf</a:t>
            </a:r>
          </a:p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Team Leader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 descr="A person wearing a white scarf&#10;&#10;AI-generated content may be incorrect.">
            <a:extLst>
              <a:ext uri="{FF2B5EF4-FFF2-40B4-BE49-F238E27FC236}">
                <a16:creationId xmlns:a16="http://schemas.microsoft.com/office/drawing/2014/main" id="{BCC378D8-B593-BFE9-B29F-1B38B85C4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83" y="904876"/>
            <a:ext cx="1532697" cy="22193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D2B532-9670-69C2-A6DE-9AE13443E389}"/>
              </a:ext>
            </a:extLst>
          </p:cNvPr>
          <p:cNvSpPr txBox="1"/>
          <p:nvPr/>
        </p:nvSpPr>
        <p:spPr>
          <a:xfrm>
            <a:off x="2529427" y="3272136"/>
            <a:ext cx="19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Bassant Mohamed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2717FE-8B7B-5C73-7F1C-897C1BE38D87}"/>
              </a:ext>
            </a:extLst>
          </p:cNvPr>
          <p:cNvSpPr txBox="1"/>
          <p:nvPr/>
        </p:nvSpPr>
        <p:spPr>
          <a:xfrm>
            <a:off x="7122937" y="3272136"/>
            <a:ext cx="16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Mahmoud Hany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5" name="Picture 24" descr="A person with long black hair&#10;&#10;AI-generated content may be incorrect.">
            <a:extLst>
              <a:ext uri="{FF2B5EF4-FFF2-40B4-BE49-F238E27FC236}">
                <a16:creationId xmlns:a16="http://schemas.microsoft.com/office/drawing/2014/main" id="{83B9792D-F6D0-21E7-D978-1E6BAA0A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875547"/>
            <a:ext cx="1839432" cy="23658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693C8-169E-841D-BC9C-DB670454F188}"/>
              </a:ext>
            </a:extLst>
          </p:cNvPr>
          <p:cNvSpPr txBox="1"/>
          <p:nvPr/>
        </p:nvSpPr>
        <p:spPr>
          <a:xfrm>
            <a:off x="584828" y="3402631"/>
            <a:ext cx="145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Farah Hisham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Picture 27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2278904D-C18B-1537-2F18-4AD9A6D0B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94" y="707638"/>
            <a:ext cx="2024060" cy="26137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EC0296-F03F-CA58-B280-CF2880B1BE47}"/>
              </a:ext>
            </a:extLst>
          </p:cNvPr>
          <p:cNvSpPr txBox="1"/>
          <p:nvPr/>
        </p:nvSpPr>
        <p:spPr>
          <a:xfrm>
            <a:off x="9321399" y="339620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Mohamed Ahmed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C6974AB5-298F-FC69-37C0-05E013465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937" y="875546"/>
            <a:ext cx="1576603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9484-7F66-4EB0-B940-F8F84F0B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4"/>
                </a:solidFill>
              </a:rPr>
              <a:t>Data Modeling in SQL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AB4C5-66E7-4507-807B-FE8287604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3682" y="1927323"/>
            <a:ext cx="5004047" cy="300335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7E0260-4566-4CFA-A6C6-8EA43990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231" y="1927323"/>
            <a:ext cx="5388378" cy="30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4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8C7A-EDDA-4538-A949-52BE8CFA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4"/>
                </a:solidFill>
              </a:rPr>
              <a:t>Data Modeling in Excel</a:t>
            </a:r>
            <a:endParaRPr lang="en-US" dirty="0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132C8646-F50C-496C-9D87-6788C65979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3925" y="2066925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2506D4-292C-423D-B301-BD0FA52E2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06" y="1504950"/>
            <a:ext cx="8145983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1796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FBFA-7CBE-86F7-7AC4-90DA46D4A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1253-1DE7-3CCB-72DC-EF3E193D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166" y="-62647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chemeClr val="accent4"/>
                </a:solidFill>
              </a:rPr>
              <a:t>Data Modeling in Power BI</a:t>
            </a:r>
            <a:endParaRPr lang="en-US" dirty="0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937A9552-51C6-00B7-79F6-AAF1E94DBC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3925" y="2066925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2FF10-2BD1-CA7C-A4E5-122FB64C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4" y="1080352"/>
            <a:ext cx="8786868" cy="53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8315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DB35-FBAC-4897-98BA-09A5624DE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accent4"/>
                </a:solidFill>
              </a:rPr>
              <a:t>Data Analysis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328320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6AC4-77A3-4B0C-B968-FB2E2145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4"/>
                </a:solidFill>
              </a:rPr>
              <a:t>Data Analysis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41C4-4311-47E1-A0FC-ACA322EEA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F9FAFB"/>
                </a:solidFill>
                <a:effectLst/>
              </a:rPr>
              <a:t>Data Analysis: What the Numbers Say</a:t>
            </a:r>
            <a:endParaRPr lang="en-US" b="0" i="0" dirty="0">
              <a:solidFill>
                <a:srgbClr val="F9FAFB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AFB"/>
                </a:solidFill>
                <a:effectLst/>
              </a:rPr>
              <a:t>Identified key patterns and trends in workforce distribution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AFB"/>
                </a:solidFill>
                <a:effectLst/>
              </a:rPr>
              <a:t>Calculated unemployment rates across demographics and regions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AFB"/>
                </a:solidFill>
                <a:effectLst/>
              </a:rPr>
              <a:t>Analyzed correlations between education levels and employment sectors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AFB"/>
                </a:solidFill>
                <a:effectLst/>
              </a:rPr>
              <a:t>Used statistical methods to validate findings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9964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CB41-E04A-44E5-A13F-4FE09170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Analyzing Data in Excel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2AE212D-D314-4678-9448-4ADE624E3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957700"/>
              </p:ext>
            </p:extLst>
          </p:nvPr>
        </p:nvGraphicFramePr>
        <p:xfrm>
          <a:off x="353582" y="1690688"/>
          <a:ext cx="3052557" cy="3696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5625">
                  <a:extLst>
                    <a:ext uri="{9D8B030D-6E8A-4147-A177-3AD203B41FA5}">
                      <a16:colId xmlns:a16="http://schemas.microsoft.com/office/drawing/2014/main" val="967725753"/>
                    </a:ext>
                  </a:extLst>
                </a:gridCol>
                <a:gridCol w="636364">
                  <a:extLst>
                    <a:ext uri="{9D8B030D-6E8A-4147-A177-3AD203B41FA5}">
                      <a16:colId xmlns:a16="http://schemas.microsoft.com/office/drawing/2014/main" val="2260132961"/>
                    </a:ext>
                  </a:extLst>
                </a:gridCol>
                <a:gridCol w="676136">
                  <a:extLst>
                    <a:ext uri="{9D8B030D-6E8A-4147-A177-3AD203B41FA5}">
                      <a16:colId xmlns:a16="http://schemas.microsoft.com/office/drawing/2014/main" val="915055649"/>
                    </a:ext>
                  </a:extLst>
                </a:gridCol>
                <a:gridCol w="974432">
                  <a:extLst>
                    <a:ext uri="{9D8B030D-6E8A-4147-A177-3AD203B41FA5}">
                      <a16:colId xmlns:a16="http://schemas.microsoft.com/office/drawing/2014/main" val="534010273"/>
                    </a:ext>
                  </a:extLst>
                </a:gridCol>
              </a:tblGrid>
              <a:tr h="402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Row Labels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 pop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 emp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%of employees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9984848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1100" u="none" strike="noStrike">
                          <a:effectLst/>
                        </a:rPr>
                        <a:t>اسوان</a:t>
                      </a:r>
                      <a:endParaRPr lang="ar-EG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98436779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11430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142501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21434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15.0%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2958552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1100" u="none" strike="noStrike">
                          <a:effectLst/>
                        </a:rPr>
                        <a:t>اسيوط</a:t>
                      </a:r>
                      <a:endParaRPr lang="ar-EG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4023343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11430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467228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54560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0562116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1100" u="none" strike="noStrike">
                          <a:effectLst/>
                        </a:rPr>
                        <a:t>الإسكندرية</a:t>
                      </a:r>
                      <a:endParaRPr lang="ar-EG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4100918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11430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446039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33106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5486224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1100" u="none" strike="noStrike">
                          <a:effectLst/>
                        </a:rPr>
                        <a:t>الإسماعيلية</a:t>
                      </a:r>
                      <a:endParaRPr lang="ar-EG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9685823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11430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121333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67107923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1100" u="none" strike="noStrike">
                          <a:effectLst/>
                        </a:rPr>
                        <a:t>الاقصر</a:t>
                      </a:r>
                      <a:endParaRPr lang="ar-EG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22607357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11430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121070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2336747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1100" u="none" strike="noStrike">
                          <a:effectLst/>
                        </a:rPr>
                        <a:t>البحر الأحمر</a:t>
                      </a:r>
                      <a:endParaRPr lang="ar-EG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7581257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11430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29873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7956019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1100" u="none" strike="noStrike">
                          <a:effectLst/>
                        </a:rPr>
                        <a:t>البحيرة</a:t>
                      </a:r>
                      <a:endParaRPr lang="ar-EG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0226131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11430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546965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58215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59023321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1100" u="none" strike="noStrike">
                          <a:effectLst/>
                        </a:rPr>
                        <a:t>الجيزة</a:t>
                      </a:r>
                      <a:endParaRPr lang="ar-EG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0924686"/>
                  </a:ext>
                </a:extLst>
              </a:tr>
              <a:tr h="205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11430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806544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69264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8.6%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888357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26729C2-0A17-412B-AEFB-BF41DAA67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265654"/>
              </p:ext>
            </p:extLst>
          </p:nvPr>
        </p:nvGraphicFramePr>
        <p:xfrm>
          <a:off x="7845162" y="1027906"/>
          <a:ext cx="2567193" cy="50439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1730">
                  <a:extLst>
                    <a:ext uri="{9D8B030D-6E8A-4147-A177-3AD203B41FA5}">
                      <a16:colId xmlns:a16="http://schemas.microsoft.com/office/drawing/2014/main" val="2646344113"/>
                    </a:ext>
                  </a:extLst>
                </a:gridCol>
                <a:gridCol w="481730">
                  <a:extLst>
                    <a:ext uri="{9D8B030D-6E8A-4147-A177-3AD203B41FA5}">
                      <a16:colId xmlns:a16="http://schemas.microsoft.com/office/drawing/2014/main" val="3200993655"/>
                    </a:ext>
                  </a:extLst>
                </a:gridCol>
                <a:gridCol w="481730">
                  <a:extLst>
                    <a:ext uri="{9D8B030D-6E8A-4147-A177-3AD203B41FA5}">
                      <a16:colId xmlns:a16="http://schemas.microsoft.com/office/drawing/2014/main" val="3184575958"/>
                    </a:ext>
                  </a:extLst>
                </a:gridCol>
                <a:gridCol w="506121">
                  <a:extLst>
                    <a:ext uri="{9D8B030D-6E8A-4147-A177-3AD203B41FA5}">
                      <a16:colId xmlns:a16="http://schemas.microsoft.com/office/drawing/2014/main" val="341951240"/>
                    </a:ext>
                  </a:extLst>
                </a:gridCol>
                <a:gridCol w="615882">
                  <a:extLst>
                    <a:ext uri="{9D8B030D-6E8A-4147-A177-3AD203B41FA5}">
                      <a16:colId xmlns:a16="http://schemas.microsoft.com/office/drawing/2014/main" val="1900855060"/>
                    </a:ext>
                  </a:extLst>
                </a:gridCol>
              </a:tblGrid>
              <a:tr h="2169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Row Labels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Sum of </a:t>
                      </a:r>
                      <a:r>
                        <a:rPr lang="ar-EG" sz="800" u="none" strike="noStrike">
                          <a:effectLst/>
                        </a:rPr>
                        <a:t>الإجمالي</a:t>
                      </a:r>
                      <a:endParaRPr lang="ar-EG" sz="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800" u="none" strike="noStrike">
                          <a:effectLst/>
                        </a:rPr>
                        <a:t>% لم يكمل تعليمه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r-EG" sz="800" u="none" strike="noStrike">
                          <a:effectLst/>
                        </a:rPr>
                        <a:t>%  المشاركة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199666250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اسوان</a:t>
                      </a:r>
                      <a:endParaRPr lang="ar-EG" sz="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155288497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ابتدائية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22205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84.4%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4.2%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2489748934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اعدادية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39266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7.5%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4192678851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أمـــــى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116413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22.2%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2118266914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تربية فكرية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471617011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ثانوية عامة / أزهرى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50201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9.6%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438376821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دبلوم عالى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0.3%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2121252289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دكتوراه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779542951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ماجستير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1269114080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محو أمية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3167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0.6%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183785314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مؤهل جامعى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57312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10.9%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2032815724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مؤهل فوق متوسط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21115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4.0%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1571394059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مؤهل متوسط فنى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194013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523508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37.1%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1646866353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يقرأ ويكتب بدون مؤهل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16551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523508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3.2%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1211117109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اسيوط</a:t>
                      </a:r>
                      <a:endParaRPr lang="ar-EG" sz="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1117314054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ابتدائية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46488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81.3%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4.3%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1231402759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اعدادية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30064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2.8%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2908903971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أمـــــى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357585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32.9%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525262162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تربية فكرية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0.1%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922727495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ثانوية عامة / أزهرى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63557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5.8%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1415175647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دبلوم عالى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2589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54979183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دكتوراه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2311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193416093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ماجستير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0.2%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1621503544"/>
                  </a:ext>
                </a:extLst>
              </a:tr>
              <a:tr h="110995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محو أمية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3962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0.4%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4111946036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مؤهل جامعى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155997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14.3%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1550656553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مؤهل فوق متوسط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39159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3.6%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114941940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مؤهل متوسط فنى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346205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31.8%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3330943920"/>
                  </a:ext>
                </a:extLst>
              </a:tr>
              <a:tr h="216979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800" u="none" strike="noStrike">
                          <a:effectLst/>
                        </a:rPr>
                        <a:t>يقرأ ويكتب بدون مؤهل</a:t>
                      </a:r>
                      <a:endParaRPr lang="ar-EG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6450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36380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1087398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3.3%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763" marR="5763" marT="5763" marB="0" anchor="b"/>
                </a:tc>
                <a:extLst>
                  <a:ext uri="{0D108BD9-81ED-4DB2-BD59-A6C34878D82A}">
                    <a16:rowId xmlns:a16="http://schemas.microsoft.com/office/drawing/2014/main" val="65887886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4CE6219-7D22-4675-B274-CFF379565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450063"/>
              </p:ext>
            </p:extLst>
          </p:nvPr>
        </p:nvGraphicFramePr>
        <p:xfrm>
          <a:off x="4101592" y="1370656"/>
          <a:ext cx="3282188" cy="48021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290">
                  <a:extLst>
                    <a:ext uri="{9D8B030D-6E8A-4147-A177-3AD203B41FA5}">
                      <a16:colId xmlns:a16="http://schemas.microsoft.com/office/drawing/2014/main" val="2343682193"/>
                    </a:ext>
                  </a:extLst>
                </a:gridCol>
                <a:gridCol w="810290">
                  <a:extLst>
                    <a:ext uri="{9D8B030D-6E8A-4147-A177-3AD203B41FA5}">
                      <a16:colId xmlns:a16="http://schemas.microsoft.com/office/drawing/2014/main" val="1422033874"/>
                    </a:ext>
                  </a:extLst>
                </a:gridCol>
                <a:gridCol w="810290">
                  <a:extLst>
                    <a:ext uri="{9D8B030D-6E8A-4147-A177-3AD203B41FA5}">
                      <a16:colId xmlns:a16="http://schemas.microsoft.com/office/drawing/2014/main" val="1958640900"/>
                    </a:ext>
                  </a:extLst>
                </a:gridCol>
                <a:gridCol w="851318">
                  <a:extLst>
                    <a:ext uri="{9D8B030D-6E8A-4147-A177-3AD203B41FA5}">
                      <a16:colId xmlns:a16="http://schemas.microsoft.com/office/drawing/2014/main" val="2585087018"/>
                    </a:ext>
                  </a:extLst>
                </a:gridCol>
              </a:tblGrid>
              <a:tr h="9163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Row Labels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Total emp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Not insured emp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u="none" strike="noStrike">
                          <a:effectLst/>
                        </a:rPr>
                        <a:t>%of n.i emp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431844285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اسوان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563097771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523508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368179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 dirty="0">
                          <a:effectLst/>
                        </a:rPr>
                        <a:t>70.3%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659056369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اسيوط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00229580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1087398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738965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68.0%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557044752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الإسكندرية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4255026617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1253040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715503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57.1%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748919808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الإسماعيلية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841696714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327857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 dirty="0">
                          <a:effectLst/>
                        </a:rPr>
                        <a:t>179973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54.9%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530312863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الاقصر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149888244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349740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220102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62.9%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968203565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البحر الأحمر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046094306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83328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31935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38.3%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828248676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البحيرة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617194886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1592699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1069244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67.1%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729276049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الجيزة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489237281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2045519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1297800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63.4%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10062609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الدقهلية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659266818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1638440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1068253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65.2%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642797150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السويس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128434401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193331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87949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45.5%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930514017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الشرقية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933900879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1670933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977656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58.5%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572199707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الغربية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811863452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1313345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760607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57.9%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450562341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الفيوم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420905729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932099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688921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73.9%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411416608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القاهرة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661279147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2297541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1240106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54.0%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618416625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القليوبية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181634298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1273444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674630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53.0%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92955464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المنوفية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1170229586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1185060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621921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52.5%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017292293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المنيا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2287404071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1429507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1036046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72.5%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779357731"/>
                  </a:ext>
                </a:extLst>
              </a:tr>
              <a:tr h="91633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الوادى الجديد</a:t>
                      </a:r>
                      <a:endParaRPr lang="ar-EG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382869176"/>
                  </a:ext>
                </a:extLst>
              </a:tr>
              <a:tr h="170064">
                <a:tc>
                  <a:txBody>
                    <a:bodyPr/>
                    <a:lstStyle/>
                    <a:p>
                      <a:pPr algn="l" rtl="1" fontAlgn="b"/>
                      <a:r>
                        <a:rPr lang="ar-EG" sz="500" u="none" strike="noStrike">
                          <a:effectLst/>
                        </a:rPr>
                        <a:t>غير مشترك وغير مستفيد</a:t>
                      </a:r>
                      <a:endParaRPr lang="ar-EG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52342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74724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>
                          <a:effectLst/>
                        </a:rPr>
                        <a:t>27665</a:t>
                      </a:r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u="none" strike="noStrike" dirty="0">
                          <a:effectLst/>
                        </a:rPr>
                        <a:t>37.0%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3489" marR="3489" marT="3489" marB="0" anchor="b"/>
                </a:tc>
                <a:extLst>
                  <a:ext uri="{0D108BD9-81ED-4DB2-BD59-A6C34878D82A}">
                    <a16:rowId xmlns:a16="http://schemas.microsoft.com/office/drawing/2014/main" val="320221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05849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E8C9-AE6F-402A-9749-495F6C55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880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Analyzing Data in SQL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16DDE-42EA-4D38-2145-CE8B3B7E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5" y="1547550"/>
            <a:ext cx="5563366" cy="190757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3AEC6C-0C17-0691-A529-D7636147C02F}"/>
              </a:ext>
            </a:extLst>
          </p:cNvPr>
          <p:cNvSpPr/>
          <p:nvPr/>
        </p:nvSpPr>
        <p:spPr>
          <a:xfrm>
            <a:off x="6460617" y="2259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B98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B55482-61D3-1E65-4264-3BC55F48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928980"/>
            <a:ext cx="3405588" cy="2660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ED5E87-4DCB-A784-E26F-66B524AD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35" y="3589066"/>
            <a:ext cx="5172783" cy="316384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A97226-0ED7-A5C8-45E9-E2369C530357}"/>
              </a:ext>
            </a:extLst>
          </p:cNvPr>
          <p:cNvSpPr/>
          <p:nvPr/>
        </p:nvSpPr>
        <p:spPr>
          <a:xfrm>
            <a:off x="6302092" y="49286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B98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1FCBC0-F105-DAB5-5FA3-21F6CD435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75" y="4859203"/>
            <a:ext cx="4525140" cy="5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6679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D2181-69B8-046D-AA16-D7CDD800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C13E-89FA-1413-1627-E8945947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30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Analyzing Data in SQL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1961D0-D1D4-1E5A-E1FF-F6C4EBD57BDF}"/>
              </a:ext>
            </a:extLst>
          </p:cNvPr>
          <p:cNvSpPr/>
          <p:nvPr/>
        </p:nvSpPr>
        <p:spPr>
          <a:xfrm>
            <a:off x="6188895" y="2338601"/>
            <a:ext cx="584201" cy="259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B98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758E326-9C17-4D63-A313-4610FF2425D5}"/>
              </a:ext>
            </a:extLst>
          </p:cNvPr>
          <p:cNvSpPr/>
          <p:nvPr/>
        </p:nvSpPr>
        <p:spPr>
          <a:xfrm>
            <a:off x="5794688" y="49425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B98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5D0BE-767C-A48B-6B7B-7F2BF2F9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1" y="1018445"/>
            <a:ext cx="6115050" cy="248898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479111-A34D-9319-4DA9-4309C56CF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96" y="900864"/>
            <a:ext cx="5326008" cy="2724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72C5BC-D823-1FFB-E7A2-96717A1DE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96" y="3511719"/>
            <a:ext cx="3733800" cy="3346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7D3BE5-88CE-A0B9-CBE5-4FD76D7D9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" b="21107"/>
          <a:stretch>
            <a:fillRect/>
          </a:stretch>
        </p:blipFill>
        <p:spPr>
          <a:xfrm>
            <a:off x="7177474" y="3757866"/>
            <a:ext cx="4521325" cy="29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0457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FE06E-5315-752D-C3B3-ABDD3035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F589-40C5-FE55-FC23-8F5CE1C3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Analyzing Data in SQL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1BE16A2-DC90-E8D7-6F7D-955C0922F2BC}"/>
              </a:ext>
            </a:extLst>
          </p:cNvPr>
          <p:cNvSpPr/>
          <p:nvPr/>
        </p:nvSpPr>
        <p:spPr>
          <a:xfrm>
            <a:off x="6308613" y="192933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B98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A6AEB56-2E06-7F31-3E6F-F9CD9711ACB5}"/>
              </a:ext>
            </a:extLst>
          </p:cNvPr>
          <p:cNvSpPr/>
          <p:nvPr/>
        </p:nvSpPr>
        <p:spPr>
          <a:xfrm>
            <a:off x="6302092" y="49286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B98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AB908-08EE-1FAC-3FD2-44531922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104775"/>
            <a:ext cx="4327750" cy="3136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B2DCC-307D-5948-F3DC-8BC80353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5" y="1597553"/>
            <a:ext cx="5731384" cy="970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06CAB3-7BFB-7C0D-E7D9-C9139A342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75" y="3962400"/>
            <a:ext cx="5962621" cy="1943178"/>
          </a:xfrm>
          <a:prstGeom prst="rect">
            <a:avLst/>
          </a:prstGeom>
        </p:spPr>
      </p:pic>
      <p:pic>
        <p:nvPicPr>
          <p:cNvPr id="18" name="Picture 17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37CA1FFD-D282-7069-0EE6-0F66FFBF9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325" y="3420076"/>
            <a:ext cx="2024512" cy="33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405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D486-05EE-4864-8F08-90580712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000" dirty="0">
                <a:solidFill>
                  <a:schemeClr val="accent4"/>
                </a:solidFill>
                <a:latin typeface="+mj-lt"/>
              </a:rPr>
              <a:t>Data Visualization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2737638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090F-680D-4506-A702-A079B676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801B-0D7D-4F21-B1F0-ABD00883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10677525" cy="4062412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F9FAFB"/>
                </a:solidFill>
              </a:rPr>
              <a:t>T</a:t>
            </a:r>
            <a:r>
              <a:rPr lang="en-US" b="0" i="0" dirty="0">
                <a:solidFill>
                  <a:srgbClr val="F9FAFB"/>
                </a:solidFill>
                <a:effectLst/>
              </a:rPr>
              <a:t>his data analysis project seeks to move beyond evidences and provide a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9FAFB"/>
                </a:solidFill>
                <a:effectLst/>
              </a:rPr>
              <a:t>clear, data-driven perspective on the state of Egypt’s workforce. By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9FAFB"/>
                </a:solidFill>
                <a:effectLst/>
              </a:rPr>
              <a:t>systematically collecting, cleaning, and analyzing relevant </a:t>
            </a:r>
            <a:r>
              <a:rPr lang="en-US" dirty="0">
                <a:solidFill>
                  <a:srgbClr val="F9FAFB"/>
                </a:solidFill>
              </a:rPr>
              <a:t>d</a:t>
            </a:r>
            <a:r>
              <a:rPr lang="en-US" b="0" i="0" dirty="0">
                <a:solidFill>
                  <a:srgbClr val="F9FAFB"/>
                </a:solidFill>
                <a:effectLst/>
              </a:rPr>
              <a:t>atasets from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9FAFB"/>
                </a:solidFill>
                <a:effectLst/>
              </a:rPr>
              <a:t>national labor force surveys and educational statistics to economic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9FAFB"/>
                </a:solidFill>
                <a:effectLst/>
              </a:rPr>
              <a:t>indicators and private sector reports, </a:t>
            </a:r>
            <a:r>
              <a:rPr lang="en-US" dirty="0">
                <a:solidFill>
                  <a:srgbClr val="F9FAFB"/>
                </a:solidFill>
              </a:rPr>
              <a:t>and presenting the insights by the</a:t>
            </a:r>
          </a:p>
          <a:p>
            <a:pPr marL="0" indent="0">
              <a:buNone/>
            </a:pPr>
            <a:r>
              <a:rPr lang="en-US" dirty="0">
                <a:solidFill>
                  <a:srgbClr val="F9FAFB"/>
                </a:solidFill>
              </a:rPr>
              <a:t>storytelling technique, as </a:t>
            </a:r>
            <a:r>
              <a:rPr lang="en-US" b="0" i="0" dirty="0">
                <a:solidFill>
                  <a:srgbClr val="F9FAFB"/>
                </a:solidFill>
                <a:effectLst/>
              </a:rPr>
              <a:t>we aim to uncover the underlying patterns and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F9FAFB"/>
                </a:solidFill>
                <a:effectLst/>
              </a:rPr>
              <a:t>trends shaping employment in Egypt.</a:t>
            </a:r>
            <a:r>
              <a:rPr lang="en-US" dirty="0">
                <a:solidFill>
                  <a:srgbClr val="F9FAFB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8855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CFB1B-6C46-4426-B8A1-E543474A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>
              <a:lnSpc>
                <a:spcPct val="140000"/>
              </a:lnSpc>
              <a:buClr>
                <a:srgbClr val="3F3F3F"/>
              </a:buClr>
              <a:buSzPts val="2400"/>
            </a:pPr>
            <a:r>
              <a:rPr lang="en-US" sz="4400" dirty="0">
                <a:solidFill>
                  <a:schemeClr val="accent4"/>
                </a:solidFill>
                <a:latin typeface="+mj-lt"/>
              </a:rPr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E0E4-95CB-4F8B-91C0-627FE9386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1825625"/>
            <a:ext cx="110013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We divided our data into three categories:</a:t>
            </a:r>
          </a:p>
        </p:txBody>
      </p:sp>
    </p:spTree>
    <p:extLst>
      <p:ext uri="{BB962C8B-B14F-4D97-AF65-F5344CB8AC3E}">
        <p14:creationId xmlns:p14="http://schemas.microsoft.com/office/powerpoint/2010/main" val="279090448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69E9D-3AFC-C696-1799-DCC0F36EE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2E39-4333-42C8-5BCC-00B7C720D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>
              <a:lnSpc>
                <a:spcPct val="140000"/>
              </a:lnSpc>
              <a:buClr>
                <a:srgbClr val="3F3F3F"/>
              </a:buClr>
              <a:buSzPts val="2400"/>
            </a:pPr>
            <a:r>
              <a:rPr lang="en-US" sz="4400" dirty="0">
                <a:solidFill>
                  <a:schemeClr val="accent4"/>
                </a:solidFill>
                <a:latin typeface="+mj-lt"/>
              </a:rPr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AE7BA-3EA3-3E36-6060-F36E61543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1825625"/>
            <a:ext cx="110013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We divided our data into three categories: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E5699-612B-FA6D-9906-28D6D28C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8" y="2249092"/>
            <a:ext cx="2845593" cy="28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DF4EC-7429-688F-B978-E19CDBEFF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AF1-B148-421E-91BC-3A1B66D6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>
              <a:lnSpc>
                <a:spcPct val="140000"/>
              </a:lnSpc>
              <a:buClr>
                <a:srgbClr val="3F3F3F"/>
              </a:buClr>
              <a:buSzPts val="2400"/>
            </a:pPr>
            <a:r>
              <a:rPr lang="en-US" sz="4400" dirty="0">
                <a:solidFill>
                  <a:schemeClr val="accent4"/>
                </a:solidFill>
                <a:latin typeface="+mj-lt"/>
              </a:rPr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1459-42EE-4D42-4513-BD7888DEB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1825625"/>
            <a:ext cx="110013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We divided our data into three categories: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F8C98-E935-BDBE-C071-99965043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8" y="2249092"/>
            <a:ext cx="2845593" cy="2845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C2914-A31E-0130-7003-1470C1317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75" y="2168522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2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A5F6-2FBB-002F-E1A8-5C7850825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E1F5-A3D6-F58C-96F7-0FE4F939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1">
              <a:lnSpc>
                <a:spcPct val="140000"/>
              </a:lnSpc>
              <a:buClr>
                <a:srgbClr val="3F3F3F"/>
              </a:buClr>
              <a:buSzPts val="2400"/>
            </a:pPr>
            <a:r>
              <a:rPr lang="en-US" sz="4400" dirty="0">
                <a:solidFill>
                  <a:schemeClr val="accent4"/>
                </a:solidFill>
                <a:latin typeface="+mj-lt"/>
              </a:rPr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FA88-19F4-F8B3-EAE5-929D2A6A8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" y="1825625"/>
            <a:ext cx="110013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We divided our data into three categories: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3A150-45B4-96C0-2430-FE3B6DD24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25" y="2322511"/>
            <a:ext cx="4210049" cy="2806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F2BCE-54B1-A9C7-A23F-23DAA578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8" y="2249092"/>
            <a:ext cx="2845593" cy="2845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77168-B998-69EE-B9E3-28C49081C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75" y="2168522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7094-C4B8-4E32-B7D4-2178C7EE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1- Workforce in Egypt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CC2D0-7822-4107-A6B7-F87A07289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7934960" cy="41179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From Data to Insight: Our Visualization Stack</a:t>
            </a:r>
            <a:endParaRPr lang="en-US" b="0" i="0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We transformed complex workforce data into clear, interactive narratives using a multi-tool approach: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  <a:sym typeface="Wingdings" panose="05000000000000000000" pitchFamily="2" charset="2"/>
              </a:rPr>
              <a:t></a:t>
            </a: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Power BI: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For interactive dashboards </a:t>
            </a:r>
            <a:endParaRPr lang="en-US" dirty="0">
              <a:solidFill>
                <a:srgbClr val="F9FAFB"/>
              </a:solidFill>
              <a:latin typeface="quote-cjk-patch"/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On employment and demographics.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  <a:sym typeface="Wingdings" panose="05000000000000000000" pitchFamily="2" charset="2"/>
              </a:rPr>
              <a:t> </a:t>
            </a: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Tableau: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For dynamic maps and regional trend analysis.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  <a:sym typeface="Wingdings" panose="05000000000000000000" pitchFamily="2" charset="2"/>
              </a:rPr>
              <a:t> </a:t>
            </a: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Python: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For advanced, custom statistical plots.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2A085-07AB-4434-800C-DFCC7612A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46" y="1552851"/>
            <a:ext cx="3752297" cy="37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0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D30C9AB0-876C-4B3F-A02D-1FF1EB08C9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3493481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D30C9AB0-876C-4B3F-A02D-1FF1EB08C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00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CF0EE5-DA56-2E28-7CEA-88B34963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1952"/>
            <a:ext cx="12192000" cy="71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7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951538-B924-4494-BBB7-FC6BE6F0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9" y="2171557"/>
            <a:ext cx="2218735" cy="2381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3A478-CA71-4E5F-9A2C-0BD0FD2F3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4371" y="2276547"/>
            <a:ext cx="2218734" cy="2381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8AB5E-4202-4D3F-93ED-4D6A51BC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7" y="6292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Combining the Workforce &amp; Education with The Beauty of Python</a:t>
            </a:r>
          </a:p>
        </p:txBody>
      </p:sp>
      <p:pic>
        <p:nvPicPr>
          <p:cNvPr id="6" name="Content Placeholder 5">
            <a:hlinkClick r:id="rId3"/>
            <a:extLst>
              <a:ext uri="{FF2B5EF4-FFF2-40B4-BE49-F238E27FC236}">
                <a16:creationId xmlns:a16="http://schemas.microsoft.com/office/drawing/2014/main" id="{4356FCB7-4610-49A8-8FF3-9D0C3DEC0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33030"/>
            <a:ext cx="9344204" cy="5225939"/>
          </a:xfrm>
        </p:spPr>
      </p:pic>
    </p:spTree>
    <p:extLst>
      <p:ext uri="{BB962C8B-B14F-4D97-AF65-F5344CB8AC3E}">
        <p14:creationId xmlns:p14="http://schemas.microsoft.com/office/powerpoint/2010/main" val="141463392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9437-E363-45CF-BC11-600E3D16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2- Education in Egypt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5EECB3-F1EE-4FA2-9A8A-DFB77E8B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26" y="1763303"/>
            <a:ext cx="8509986" cy="435133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1" i="0" u="sng" dirty="0">
                <a:solidFill>
                  <a:srgbClr val="F9FAFB"/>
                </a:solidFill>
                <a:effectLst/>
                <a:latin typeface="quote-cjk-patch"/>
              </a:rPr>
              <a:t>Education &amp; The Labor Market</a:t>
            </a:r>
            <a:endParaRPr lang="en-US" b="0" i="0" u="sng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Our analysis focuses on the critical link between learning and earning in Egypt: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Employment by Education: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How different educational levels correlate with job status, income, and sector.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The Skills Gap: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Measuring the mismatch between graduate skills and market demands.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New Pathways: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The impact of vocational training and certifications on employment and the freelance economy.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FF7E6E-C08A-4979-AD5A-6B7C45D95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284" y="1763303"/>
            <a:ext cx="3604813" cy="36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66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67E10A-B8AF-4AA2-B26E-370814A1E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78C6-0D83-43C4-BE99-3D3C4818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9809"/>
            <a:ext cx="10515600" cy="112746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DB647"/>
                </a:solidFill>
              </a:rPr>
              <a:t>Our Steps for analyze the data:</a:t>
            </a:r>
            <a:endParaRPr lang="en-US" dirty="0">
              <a:solidFill>
                <a:srgbClr val="FDB647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7B1F0-2B35-478A-9C1A-01EF345E5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5" y="-58600"/>
            <a:ext cx="1207363" cy="1207363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5AB28E-1EEE-4CBD-B7DF-8CAAE38F3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7172"/>
            <a:ext cx="10515600" cy="3401628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40000"/>
              </a:lnSpc>
              <a:spcBef>
                <a:spcPts val="0"/>
              </a:spcBef>
              <a:buClr>
                <a:srgbClr val="3F3F3F"/>
              </a:buClr>
              <a:buSzPts val="2400"/>
              <a:buNone/>
            </a:pPr>
            <a:r>
              <a:rPr lang="ar-EG" sz="3200" dirty="0">
                <a:solidFill>
                  <a:schemeClr val="bg1"/>
                </a:solidFill>
              </a:rPr>
              <a:t>1</a:t>
            </a:r>
            <a:r>
              <a:rPr lang="en-GB" sz="3200" dirty="0">
                <a:solidFill>
                  <a:schemeClr val="bg1"/>
                </a:solidFill>
              </a:rPr>
              <a:t>-</a:t>
            </a:r>
            <a:r>
              <a:rPr lang="en-US" sz="3200" dirty="0">
                <a:solidFill>
                  <a:schemeClr val="bg1"/>
                </a:solidFill>
              </a:rPr>
              <a:t>Knowing Our Problem and our Stakeholders</a:t>
            </a:r>
            <a:endParaRPr lang="ar-EG" sz="32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40000"/>
              </a:lnSpc>
              <a:spcBef>
                <a:spcPts val="0"/>
              </a:spcBef>
              <a:buClr>
                <a:srgbClr val="3F3F3F"/>
              </a:buClr>
              <a:buSzPts val="2400"/>
              <a:buNone/>
            </a:pPr>
            <a:r>
              <a:rPr lang="ar-EG" sz="3200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- Data Collection</a:t>
            </a:r>
          </a:p>
          <a:p>
            <a:pPr marL="457200" lvl="1" indent="0">
              <a:lnSpc>
                <a:spcPct val="140000"/>
              </a:lnSpc>
              <a:spcBef>
                <a:spcPts val="0"/>
              </a:spcBef>
              <a:buClr>
                <a:srgbClr val="3F3F3F"/>
              </a:buClr>
              <a:buSzPts val="2400"/>
              <a:buNone/>
            </a:pPr>
            <a:r>
              <a:rPr lang="ar-EG" sz="3200" dirty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- Data Cleaning &amp; Processing</a:t>
            </a:r>
          </a:p>
          <a:p>
            <a:pPr marL="457200" lvl="1" indent="0">
              <a:lnSpc>
                <a:spcPct val="140000"/>
              </a:lnSpc>
              <a:spcBef>
                <a:spcPts val="0"/>
              </a:spcBef>
              <a:buClr>
                <a:srgbClr val="3F3F3F"/>
              </a:buClr>
              <a:buSzPts val="2400"/>
              <a:buNone/>
            </a:pPr>
            <a:r>
              <a:rPr lang="ar-EG" sz="3200" dirty="0">
                <a:solidFill>
                  <a:schemeClr val="bg1"/>
                </a:solidFill>
              </a:rPr>
              <a:t>4</a:t>
            </a:r>
            <a:r>
              <a:rPr lang="en-US" sz="3200" dirty="0">
                <a:solidFill>
                  <a:schemeClr val="bg1"/>
                </a:solidFill>
              </a:rPr>
              <a:t>- Data Integration</a:t>
            </a:r>
          </a:p>
          <a:p>
            <a:pPr marL="457200" lvl="1" indent="0">
              <a:lnSpc>
                <a:spcPct val="140000"/>
              </a:lnSpc>
              <a:spcBef>
                <a:spcPts val="0"/>
              </a:spcBef>
              <a:buClr>
                <a:srgbClr val="3F3F3F"/>
              </a:buClr>
              <a:buSzPts val="2400"/>
              <a:buNone/>
            </a:pPr>
            <a:r>
              <a:rPr lang="ar-EG" sz="3200" dirty="0">
                <a:solidFill>
                  <a:schemeClr val="bg1"/>
                </a:solidFill>
              </a:rPr>
              <a:t>5</a:t>
            </a:r>
            <a:r>
              <a:rPr lang="en-US" sz="3200" dirty="0">
                <a:solidFill>
                  <a:schemeClr val="bg1"/>
                </a:solidFill>
              </a:rPr>
              <a:t>- Data Analysis</a:t>
            </a:r>
          </a:p>
          <a:p>
            <a:pPr marL="457200" lvl="1" indent="0">
              <a:lnSpc>
                <a:spcPct val="140000"/>
              </a:lnSpc>
              <a:spcBef>
                <a:spcPts val="0"/>
              </a:spcBef>
              <a:buClr>
                <a:srgbClr val="3F3F3F"/>
              </a:buClr>
              <a:buSzPts val="2400"/>
              <a:buNone/>
            </a:pPr>
            <a:r>
              <a:rPr lang="ar-EG" sz="3200" dirty="0">
                <a:solidFill>
                  <a:schemeClr val="bg1"/>
                </a:solidFill>
              </a:rPr>
              <a:t>6</a:t>
            </a:r>
            <a:r>
              <a:rPr lang="en-US" sz="3200" dirty="0">
                <a:solidFill>
                  <a:schemeClr val="bg1"/>
                </a:solidFill>
              </a:rPr>
              <a:t>- Data Visualization</a:t>
            </a:r>
            <a:endParaRPr lang="ar-E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30374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42B1-D1E2-47A9-B659-E71D4F6A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12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3- Freelancing in Egypt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D799A-780E-49D9-82A9-0BA3C94C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683"/>
            <a:ext cx="7409155" cy="4351338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b="1" i="0" u="sng" dirty="0">
                <a:solidFill>
                  <a:srgbClr val="F9FAFB"/>
                </a:solidFill>
                <a:effectLst/>
                <a:latin typeface="quote-cjk-patch"/>
              </a:rPr>
              <a:t>The Gig Economy in Egypt</a:t>
            </a:r>
            <a:endParaRPr lang="en-US" b="0" i="0" u="sng" dirty="0">
              <a:solidFill>
                <a:srgbClr val="F9FAFB"/>
              </a:solidFill>
              <a:effectLst/>
              <a:latin typeface="quote-cjk-patch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We analyzed freelancing as a vital part of the modern workforce: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Rapid Growth: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Tracking the year-over-year surge in freelancers and popular platforms.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Top Skills: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Identifying high-demand fields like tech, digital marketing, and content creation.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Key Demographics: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Visualizing the age, location, and education of freelancers.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Economic Impact: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Measuring its role in youth employment and supplemental income.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7F086-CD79-4BAC-B0F6-3CD1AB2F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23" y="1738297"/>
            <a:ext cx="5072110" cy="338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9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D2637F-C98B-43E3-8403-1D0D80843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021" y="1910264"/>
            <a:ext cx="9435617" cy="415053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ADFA5-14B7-489D-B6A4-CCA67CC8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10" y="91833"/>
            <a:ext cx="445832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6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0587-68BF-44E8-9AD7-313FB4B0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3" name="Content Placeholder 12" title="Microsoft Power BI">
                <a:extLst>
                  <a:ext uri="{FF2B5EF4-FFF2-40B4-BE49-F238E27FC236}">
                    <a16:creationId xmlns:a16="http://schemas.microsoft.com/office/drawing/2014/main" id="{D2A77524-85CC-40FB-B5FD-4E4485B050F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0819436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3" name="Content Placeholder 12" title="Microsoft Power BI">
                <a:extLst>
                  <a:ext uri="{FF2B5EF4-FFF2-40B4-BE49-F238E27FC236}">
                    <a16:creationId xmlns:a16="http://schemas.microsoft.com/office/drawing/2014/main" id="{D2A77524-85CC-40FB-B5FD-4E4485B050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887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3AD4-2D8C-45B8-8D60-F9406C04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0B179AEF-CF15-40F9-95F6-12EE12A1C13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743741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0B179AEF-CF15-40F9-95F6-12EE12A1C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74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3D16-E28A-CC60-2337-19DC9949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4F3CA48F-1FD7-46C2-8AAD-E56F21C215C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47312979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4F3CA48F-1FD7-46C2-8AAD-E56F21C215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650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87BF-1F20-4710-959D-854FFDAE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The Act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79D9-C2CD-421A-A46A-2E350FB7D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0627" cy="38915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1- Increase the female operation ratio by 5% within 18 months by providing freelancing awareness and providing more part-time and remote jobs that suits women more 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2- </a:t>
            </a:r>
            <a:r>
              <a:rPr lang="en-GB" sz="2400" dirty="0">
                <a:solidFill>
                  <a:schemeClr val="bg1"/>
                </a:solidFill>
              </a:rPr>
              <a:t>It is essential to recognize and spread awareness that every freelancer has the </a:t>
            </a:r>
            <a:r>
              <a:rPr lang="en-GB" sz="2400" b="1" dirty="0">
                <a:solidFill>
                  <a:schemeClr val="bg1"/>
                </a:solidFill>
              </a:rPr>
              <a:t>right to compensation</a:t>
            </a:r>
            <a:r>
              <a:rPr lang="en-GB" sz="2400" dirty="0">
                <a:solidFill>
                  <a:schemeClr val="bg1"/>
                </a:solidFill>
              </a:rPr>
              <a:t> for their work, irrespective of the project's scale or duration. All services delivered represent valuable professional effort by organizing lectures to spread awareness.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3- </a:t>
            </a:r>
            <a:r>
              <a:rPr lang="en-GB" sz="2200" dirty="0">
                <a:solidFill>
                  <a:schemeClr val="bg1"/>
                </a:solidFill>
              </a:rPr>
              <a:t>Providing personal computing solutions for the contemporary general user at a reasonable price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bg1"/>
                </a:solidFill>
              </a:rPr>
              <a:t>To make more people learn skills and be freelancers.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bg1"/>
                </a:solidFill>
              </a:rPr>
              <a:t>4-</a:t>
            </a:r>
            <a:r>
              <a:rPr lang="en-GB" sz="2400" dirty="0">
                <a:solidFill>
                  <a:schemeClr val="bg1"/>
                </a:solidFill>
              </a:rPr>
              <a:t>Our objective is to bridge the skills gap by offering comprehensive internship opportunities that equip all freelancers with the </a:t>
            </a:r>
            <a:r>
              <a:rPr lang="en-GB" sz="2400" b="1" dirty="0">
                <a:solidFill>
                  <a:schemeClr val="bg1"/>
                </a:solidFill>
              </a:rPr>
              <a:t>core proficiencies of future-proof careers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5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4BCEA-4377-9260-E1D5-EAC48D73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5AEB4-5E19-62CC-99F2-CD434766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9E08-FF79-AAFD-457E-B086AC672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0627" cy="3891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</a:rPr>
              <a:t>1- Excel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</a:rPr>
              <a:t>2- Power BI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</a:rPr>
              <a:t>3- Tableau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</a:rPr>
              <a:t>4- Structured Query Language (SQL)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</a:rPr>
              <a:t>5- Python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</a:rPr>
              <a:t>(NumPy, Pandas, Matplotlib, Seaborn, and </a:t>
            </a:r>
            <a:r>
              <a:rPr lang="en-GB" sz="3200" dirty="0" err="1">
                <a:solidFill>
                  <a:schemeClr val="bg1"/>
                </a:solidFill>
              </a:rPr>
              <a:t>Streamlit</a:t>
            </a:r>
            <a:r>
              <a:rPr lang="en-GB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2C473AF-40EC-34C2-AEFF-6EB907D44A01}"/>
              </a:ext>
            </a:extLst>
          </p:cNvPr>
          <p:cNvSpPr txBox="1"/>
          <p:nvPr/>
        </p:nvSpPr>
        <p:spPr>
          <a:xfrm>
            <a:off x="926337" y="798110"/>
            <a:ext cx="10732263" cy="2973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0" dirty="0">
                <a:solidFill>
                  <a:schemeClr val="tx2"/>
                </a:solidFill>
                <a:latin typeface="Freestyle Script" panose="030804020302050B0404" pitchFamily="66" charset="0"/>
              </a:rPr>
              <a:t>Things only get better thru change, not chance.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346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69EA0-D9C2-7F3D-3E9A-163CBDE6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17" y="30429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000" dirty="0">
                <a:solidFill>
                  <a:schemeClr val="accent3">
                    <a:lumMod val="20000"/>
                    <a:lumOff val="80000"/>
                  </a:schemeClr>
                </a:solidFill>
                <a:latin typeface="Freestyle Script" panose="030804020302050B0404" pitchFamily="66" charset="0"/>
              </a:rPr>
              <a:t>Thank You</a:t>
            </a:r>
            <a:endParaRPr lang="en-GB" sz="13000" dirty="0">
              <a:solidFill>
                <a:schemeClr val="accent3">
                  <a:lumMod val="20000"/>
                  <a:lumOff val="80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8" descr="A cat holding roses&#10;&#10;AI-generated content may be incorrect.">
            <a:extLst>
              <a:ext uri="{FF2B5EF4-FFF2-40B4-BE49-F238E27FC236}">
                <a16:creationId xmlns:a16="http://schemas.microsoft.com/office/drawing/2014/main" id="{32DB17E1-D9FB-FC50-B44E-4F55E086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79" y="1695450"/>
            <a:ext cx="54006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4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0CFF-62F6-4D16-A7AD-D9F0DA5A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Who is Our Stakeholders?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812-CDE8-4946-8912-B2B7E1EE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The Ministry of Manpower: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Directly concerned with </a:t>
            </a: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employment rates, labor market regulations, and skill matching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between citizens and available jobs.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The Ministry of Education &amp; Technical Education: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 Centrally concerned with </a:t>
            </a:r>
            <a:r>
              <a:rPr lang="en-US" b="1" i="0" dirty="0">
                <a:solidFill>
                  <a:srgbClr val="F9FAFB"/>
                </a:solidFill>
                <a:effectLst/>
                <a:latin typeface="quote-cjk-patch"/>
              </a:rPr>
              <a:t>aligning educational outcomes with labor market needs</a:t>
            </a:r>
            <a:r>
              <a:rPr lang="en-US" b="0" i="0" dirty="0">
                <a:solidFill>
                  <a:srgbClr val="F9FAFB"/>
                </a:solidFill>
                <a:effectLst/>
                <a:latin typeface="quote-cjk-patch"/>
              </a:rPr>
              <a:t>, ensuring graduates possess the skills demanded by the modern economy.</a:t>
            </a:r>
          </a:p>
        </p:txBody>
      </p:sp>
    </p:spTree>
    <p:extLst>
      <p:ext uri="{BB962C8B-B14F-4D97-AF65-F5344CB8AC3E}">
        <p14:creationId xmlns:p14="http://schemas.microsoft.com/office/powerpoint/2010/main" val="254379757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03C44-F4A9-3910-765C-A46AA778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C574-182D-0F1E-194D-CEAE727E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Business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A62D9-BEFC-5FD4-5AE9-CFDB27DF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Despite the notable technical proficiency and sheer volume of the Egyptian digital talent pool, a significant and pervasive disparity exists between local performance and global earnings benchmarks. This constitutes the core business problem: Egyptian freelancers, relative to their technical capabilities, are systematically under-earning compared to regional and international counterparts, primarily due to a strategic misalignment between the skills supplied and the current, high-value demands of the global digital marketplace.</a:t>
            </a:r>
          </a:p>
          <a:p>
            <a:r>
              <a:rPr lang="en-GB" dirty="0">
                <a:solidFill>
                  <a:schemeClr val="bg1"/>
                </a:solidFill>
              </a:rPr>
              <a:t>This misalignment manifests in a highly polarized market where only a small elite capture the majority of the income, leaving the large majority of registered freelancers struggling to secure consistent, well-compensated projects.</a:t>
            </a:r>
          </a:p>
        </p:txBody>
      </p:sp>
    </p:spTree>
    <p:extLst>
      <p:ext uri="{BB962C8B-B14F-4D97-AF65-F5344CB8AC3E}">
        <p14:creationId xmlns:p14="http://schemas.microsoft.com/office/powerpoint/2010/main" val="383188339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F278-F8AF-9C95-2B8B-2655E94D9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7E26-D427-8423-9291-C6AB79B5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9" y="-1121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Asking Questions to solve the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6A279-0DE2-AE6F-3EB9-9EA5FBA94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25" y="1825625"/>
            <a:ext cx="10515600" cy="435133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1-What is the required investment (budget and timeline) to establish a comprehensive National Freelancer Registration Platform that will enable the documented tracking necessary to achieve a 10% </a:t>
            </a:r>
            <a:r>
              <a:rPr lang="en-US" altLang="en-US" sz="2400" dirty="0">
                <a:solidFill>
                  <a:schemeClr val="bg1"/>
                </a:solidFill>
              </a:rPr>
              <a:t>increase in the count of registered freelancers by Q4 2030, and what key regulatory barriers need to be removed within the next 18 months?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2-To ensure 60 % </a:t>
            </a:r>
            <a:r>
              <a:rPr lang="en-US" altLang="en-US" sz="2400" dirty="0">
                <a:solidFill>
                  <a:schemeClr val="bg1"/>
                </a:solidFill>
              </a:rPr>
              <a:t>of all registered freelancers achieve a high-skilled certification by Q4 2028, what are the three most critical, in-demand skill sets we must prioritize, and what specific training budget is needed per freelancer to cover subsidized certification costs?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39842F-9204-15E8-17AC-819EC4230F46}"/>
              </a:ext>
            </a:extLst>
          </p:cNvPr>
          <p:cNvSpPr txBox="1">
            <a:spLocks/>
          </p:cNvSpPr>
          <p:nvPr/>
        </p:nvSpPr>
        <p:spPr>
          <a:xfrm>
            <a:off x="225725" y="882171"/>
            <a:ext cx="8711242" cy="943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9FAFB"/>
                </a:solidFill>
                <a:latin typeface="quote-cjk-patch"/>
              </a:rPr>
              <a:t>we used S.M.A.R.T technique to ensure that we get to the problem correctly and fix it from its roots.</a:t>
            </a:r>
            <a:endParaRPr lang="en-US" dirty="0">
              <a:solidFill>
                <a:srgbClr val="F9FAFB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256127646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2D8A-D434-47C4-A97D-A17D3DD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000" dirty="0">
                <a:solidFill>
                  <a:srgbClr val="FDB647"/>
                </a:solidFill>
              </a:rPr>
              <a:t>Data Collection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343663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05BB-D12B-4BBC-BBA4-EB1D175B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275"/>
            <a:ext cx="10515600" cy="1325563"/>
          </a:xfrm>
        </p:spPr>
        <p:txBody>
          <a:bodyPr/>
          <a:lstStyle/>
          <a:p>
            <a:r>
              <a:rPr lang="en-US" sz="4400" dirty="0">
                <a:solidFill>
                  <a:srgbClr val="FDB647"/>
                </a:solidFill>
              </a:rPr>
              <a:t>Data Collection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52C91-66B7-4E23-ACE1-9EACF5C7C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185"/>
            <a:ext cx="10515600" cy="37711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Data Source: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data was collected from the official website of the </a:t>
            </a:r>
            <a:r>
              <a:rPr lang="en-US" b="1" dirty="0">
                <a:solidFill>
                  <a:schemeClr val="bg1"/>
                </a:solidFill>
              </a:rPr>
              <a:t>Central Agency for Public Mobilization and Statistics (CAPMAS) and The Egyptian Center for Economic studies (ECES)</a:t>
            </a:r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Our Data: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Population Census and Housing Conditions (Extended Form)Governorates Issue: May 2019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Economic Statistics Handbook of the Arab Republic of Egypt Issue:  2025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UNVEILING THE SECRETS OF FREELANCING SUCCESS: COMPARATIVE STUDY OF EGYPT AND INDIA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B2062D-05AA-4954-B528-8A9FF6549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5" y="-58600"/>
            <a:ext cx="1207363" cy="1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3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0B6065D-34C1-480C-A80C-816F84E738A7}">
  <we:reference id="wa200009087" version="1.0.0.6" store="en-US" storeType="OMEX"/>
  <we:alternateReferences>
    <we:reference id="wa200009087" version="1.0.0.6" store="WA20000908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D640B316-4E73-420A-91B0-313F69ACDDC8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1A365D&quot;"/>
    <we:property name="bookmark" value="&quot;H4sIAAAAAAAAA+1YzW7TQBB+lcgStxQ5/ovdWwmFCz8VRb2gqprdHbsGx2ut7UKoekBQhHgPQJXggLjAmzhvw+w6FRDShrZpiRAn27Pj3W9mvm927X1LpGWRwegeDNFatW5I+WQI6kmnZ3WtvLXFEXAPWeQzR/DIDj0WBTQqiyqVeWmt7lsVqASrrbSsIdMTkfHRdteCLNuARD/FkJXYtQpUpcwhS59j60xDlarxoGvhsyKTCvSUmxVUqKfdI3d6Jgi96y6tCLxK93ATedVaucf7HJhgaAv00Q+Zi+RWtg4G2UwXPbVZfiDzCtKcltE2D72YCQx4EAoRidDmtqvtcZpVExc2Wn9WKIqOYh4VOjlrYg9yjsIyISgsW8T71lqSKEygmjyu/zI4kFk9nGHflLXi+ABjM5RXaTWiNR7KCrLO+pAyNEJK5wHla0NJyuaJw7fqfJIlWz/uyqcDhZRWoQ3d+ejvIpS1wj9FuLMzeeE3cPfpxiShc806F5IF5nFDFh2C0yFOTsNsPoxfNe+aj+NDfTd+Oz+J22Qp0zzJJlT+waqHbUQclJgMkVjYY2Kl5hC9JpVAdWNkaHQzVcd8drpTUSxL6BQrmXwbIwj9fuhENrq+GzK794/LY0CmRKqUmxriBTCurKzcxpzKvpOKWQUYvx6/ab7NUMhcmhUpDnZBVUtAsosWouVZzJgTez0b3L7tehB44Mzn2eIqpbcXSULJxSyxtHXqGM18Gb8cv/7rTe10vJfQ15aIcBeN/WD7+FBBrz3+6dgwoVMbzGXzh1hPTszhnu/3Y7cHKNDu274f6olPrUU61Gv8UggjIcH7rhPYfRHZIooCmzT0v1WfoVXLvZP69GHzia4vmq/N0Xm6NTynQ9JdKKbFs2gWniWIln9uxHo+CxiPOGeB77vMhStsuwR4LcGTAL9o3jdHrWq+EfrP47cz03+1nfffPZbPpXFGH02DrC6JGSjarA3kkMmzbAy96Y3hCghzGQ3/XEBazfXBdsPQ8d3YEU7Y8yIWBP/79GIwnnqqvqR94+IdbP5X5ZTqll1w3UVCOEvJl0rqRu0/amQNUSWmi8u6KgvguAE5GkBFO2mKxo/4SAdJTQ1zr/T1Tkr1b5mxBVlt/tDp32uWWcas9h14uxtR1hMAAA==&quot;"/>
    <we:property name="creatorSessionId" value="&quot;305a7589-2515-4783-a32a-3e8dc1cfaa43&quot;"/>
    <we:property name="creatorTenantId" value="&quot;85948b1d-6a8d-4b17-a25a-9b604bf64268&quot;"/>
    <we:property name="creatorUserId" value="&quot;1003200452AEF3C5&quot;"/>
    <we:property name="datasetId" value="&quot;fdb72ed4-e3fe-479b-8ab5-631f625dd33c&quot;"/>
    <we:property name="embedUrl" value="&quot;/reportEmbed?reportId=9c477ad8-c007-4cc0-a75e-ceb3cf723e4e&amp;config=eyJjbHVzdGVyVXJsIjoiaHR0cHM6Ly9XQUJJLU5PUlRILUVVUk9QRS1yZWRpcmVjdC5hbmFseXNpcy53aW5kb3dzLm5ldCIsImVtYmVkRmVhdHVyZXMiOnsidXNhZ2VNZXRyaWNzVk5leHQiOnRydWV9fQ%3D%3D&amp;disableSensitivityBanner=true&amp;storytellingChangeViewModeShortcutKeys=true&quot;"/>
    <we:property name="initialStateBookmark" value="&quot;H4sIAAAAAAAAA+1YzW7TQBB+lcgStxQ5duzY3NJQOEBoRateUFXtz8RdcLzW2g6EqocKWiHeA1AlOCAu8Cb22zC7DiqEtKFtWiLEyd7Zv29mvm927X2LiyyNyfgRGYJ1x1qV8tmQqGeNltW0koltff1Bv/v4we6jbn8NzTLNhUwy686+lRMVQb4tsoLEegU0PtlpWiSON0ikWwMSZ9C0UlCZTEgsXkI9GLtyVcBB04IXaSwV0Utu5iQHvewIh2Mb927ddnFHwnIxgk1geW1lbdZhhHIKNgcPvIC6gMOyeoBBNnOIXtps35NJTkSC22hbG9oDysFnfsB5yAOb2a62D0ScT4bQ8dqLVKF36PM41VHp8hFJGHDLuKAgqxHvW90oUhCRfNJc+6WzJ+NiOMO+KQvF4DEMTFeSi3yMe2zJnMSNtSFGaAwYzgOM14aSGM0zu+8VySRKtm7uyec9BRhWrg3N+ej7QLJCwZ8i3N2dTPgN3Dq+mCA0blmXQrLAOG7ItIFwGsjJaZjlh+p1+a78WB3pt+rt/CDuoCUTSRRPqHzKqq3aI0YUn3ShWOhTZKXmEE6TioNaHRsa3RXqB5+d5pQXy+I6+oomz4aQBF4ncEIbXM8NqN36x+XRQ1MklWAmh3AFjCsrK/chwbTvCj4rAdVx9ab8NkMhc2mWCujtEZUvAcmumoiaZwNKnUG7ZRO3Y7tt4reJM59ni8uUPl4kCiXhs8RS56lhNPOlelUd//Widj7ea6hrS0S4q/p+sPPjUoHTnv50bZjQqXbmuvmDrMdB1GFtz+sM3BYBDnbH9rxAL3xuLsRQ7/FLIoyEOOu4jm93eGjzMPRt1ND/Un2BUi1HZ9Xpo/ITPg/Lr+XJZao1eYmXpD5Jp8WzaBZexImaf25IWx71KQsZo77nudQlN1h2EXA3grMAH5bvy5NaNd8Q/efq7czw32zl/Xev5XNpHONHUy8uMmQG8DpqPTmk8iIHQ2v6YLgBwlxHwb8UkFpzHWK7QeB47sDhTtBqh9T3/9fpxWA891Z9TefG1SvY/K/KKdUtu+Cai4RwkZQvldSN2k9zZA1BRaaKyyLPUsJggyRgAKX1ogLMOOQjXiQ1Ncy70s+HAvNfM2ObxIUmhfm9ZqKtySJoDHMm6J9uloFl0H0HRGUT7P8TAAA=&quot;"/>
    <we:property name="isFiltersActionButtonVisible" value="true"/>
    <we:property name="isVisualContainerHeaderHidden" value="false"/>
    <we:property name="pageDisplayName" value="&quot;Page 1&quot;"/>
    <we:property name="pageName" value="&quot;c4c7cabdbe0de5e58b3e&quot;"/>
    <we:property name="reportEmbeddedTime" value="&quot;2025-11-29T21:59:02.723Z&quot;"/>
    <we:property name="reportName" value="&quot;Workforce Dashboard&quot;"/>
    <we:property name="reportState" value="&quot;CONNECTED&quot;"/>
    <we:property name="reportUrl" value="&quot;/groups/me/reports/9c477ad8-c007-4cc0-a75e-ceb3cf723e4e/c4c7cabdbe0de5e58b3e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E50D2262-22E9-4E71-8091-478237B856EB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1A365D&quot;"/>
    <we:property name="bookmark" value="&quot;H4sIAAAAAAAAA+1XzU7bQBB+lcjnqFr/xIm5QQDRqqCoIC4Visa7Y7PgeK21TUkRt0IrXqNqoVIvVU99E+dtOmsH8dO00B5oqHqIsjsznp9vvp21jywh8yyB8QaM0FqwlpTaH4Heb9lW20obmR2xXtThNgTMZY4HIuh4pFVZIVWaWwtHVgE6xmJb5iUkxhEJX+60LUiSAcRmF0GSY9vKUOcqhUS+xsaYVIUu8bht4WGWKA3G5WYBBRq3B2ROe5PCE5ciAi/kAW4iLxqpy30BrgMcHJ85zI0Y75JZ3hjUmc00Ma7r8H2VFiBTCmNknt9lCBA4HXAD7nZ7Yc8z8kgmxdQkHK8cZpqqo5rHmQFnURxAylFYdQka8ybjI2sxjjXGUEy3KzeUfZWUoxnyTVVqji8wqlVpIYsxxdhSBSQtHGXWMSE10IpwrBXV+eRN9aH6PDkxq8lZrV8t0ylAzGx31au+RkJUGMEOSXKZxsm0AVdYbDX1cNCmFhXuEYqmZnpAaYF6aVyXvSz1Jf5O+1b281Ey1Ugiz2U8dFzmh34QOgxFyKM/b+Y6Ql5qvG/2w2EfEl4m0PDwVgkrI6L6GDEfPk1zKXC4puicPXCvHqSiphWB2+kFnt/hTHCPBkgX0b6zFX1CIVZacqr7djd+j0rrdMJbz1TYWkxFy8wGpX8g1fvqYvKuOq8uWjWrTiZvJ6f1svpSfZycVV/p92lGi9qPlToh6P4u6GLO6XM588l479pUn5KjSfPvsYHYTU/aGIoocoDuR+zZwuMi6M3JpFnViImJo/PhAOlxuu7ixz1qflpSM2sw8m306bJ3vcARAUY2Y3M2awylTolf3/6leZJJ/D9P7tPxZmZ0hNsJAleg4L4DntcJWWDc/hJjOTJMvwGw8dV1wq7PIGR+Fzxhh7S++3p9GHoty1ia97hrh3YOSL+h0vlMbG0cainuSOpxHcXZQNenwFheJWiNkL4hzUKVRZ4BxwGkWCebNe4k1naEP6TCYFGvtfl/LonpDRTbkJQGhfqL06rD1MG+A8J9ZVbpDgAA&quot;"/>
    <we:property name="creatorSessionId" value="&quot;b4dc9bfd-710b-4423-94c7-defaefd77c0e&quot;"/>
    <we:property name="creatorTenantId" value="&quot;85948b1d-6a8d-4b17-a25a-9b604bf64268&quot;"/>
    <we:property name="creatorUserId" value="&quot;1003200452AEF3C5&quot;"/>
    <we:property name="datasetId" value="&quot;96663651-d487-45b9-a2fb-6770456042e0&quot;"/>
    <we:property name="embedUrl" value="&quot;/reportEmbed?reportId=db4e048b-3053-415b-b7e4-440c403cacc0&amp;config=eyJjbHVzdGVyVXJsIjoiaHR0cHM6Ly9XQUJJLU5PUlRILUVVUk9QRS1yZWRpcmVjdC5hbmFseXNpcy53aW5kb3dzLm5ldCIsImVtYmVkRmVhdHVyZXMiOnsidXNhZ2VNZXRyaWNzVk5leHQiOnRydWV9fQ%3D%3D&amp;disableSensitivityBanner=true&amp;storytellingChangeViewModeShortcutKeys=true&quot;"/>
    <we:property name="initialStateBookmark" value="&quot;H4sIAAAAAAAAA+1XS4/TMBD+K5XPFcqracOtW4qAZR9iEReEqok9CV7SOHKShbLaGy/t30C8JC6IE/8k/TeMnaJ9UChwWLqIQ1V7PJ7HN5/H8SETsiwymG3DFNlVtqHUoynoRx2XdVm+kO3sbG4N72xOtodbYxKropIqL9nVQ1aBTrG6J8saMmOBhPcfdBlk2S6kZpZAVmKXFahLlUMmn2KrTEuVrvGoy/BJkSkNxuReBRUaswekTnPy7V7xySPwSh7gHvKqlfo8FOB7wMELHc/xE4f3Sa1sFWxkS1WMaet+pPIKZE5ujCwI+w4CRF4P/Ij7/UE8CIw8kVm1UIln4yeFpuwo51lhUBmKA8g5CmZT0Fi2ER+yYZpqTKFaTMdnFkcqq6dL5Huq1hzvYGKX8kpWM/JxV1WQdXBasCNCalcrwtEuNO/mz5o3zcf5czOaH9v163W+AMgx04fq8UgjISqM4AFJSpmn2aIAJ1jcbfPhoE0uKt4nFE3OtEFpgXpjZtO+JvU3/L3uuejXI2XKkUSB7/DY850wDqPYc1DEPPnzYm4hlLXGX41+MhlBxusMWh6eS2E8JarPEMvJzbyUAic3FB2wC67VhWTUliLye4MoCHvcETxwvKCP6K4sxYhQSJWWnPI+X43fo9IWnfDOLRV3hrnomN6g9Heket28n79q3jXvO5ZVz+cv5y/ssPnUvJ0fN5/p92FJibqXlTox6NFD0NWa0+dbzyfl/VNdfUGONsy/xwZiN+10MRZJ4oELEQ5cEXARDdak01zXiJnxo8vJLtJ2uu7Sy91qfphS22swCV0M6bL3g8gTESau46xZrzGUekH8+vIv9ZNC4v9+8isVb3tGT/i9KPIFCh56EAS92ImM2Z9iLKeG6WcANrb6XtwPHYidsA+BcGMar75eL4Ze12QqzXfcqUO7BqTfVvl6BnZjFmspVgR1uY7icqDtKTCaJwGyKdIb0gxUXZUFcNyFHG2wRWtOotUj/CEXBgs71ub/tiSmt1Dcg6w2KNgXJ7NOCB0ZZ7hig3mHMhuWDe4rVrviyBIPAAA=&quot;"/>
    <we:property name="isFiltersActionButtonVisible" value="true"/>
    <we:property name="isVisualContainerHeaderHidden" value="false"/>
    <we:property name="pageDisplayName" value="&quot;Overview&quot;"/>
    <we:property name="pageName" value="&quot;3c6da32aca260203f0c7&quot;"/>
    <we:property name="reportEmbeddedTime" value="&quot;2025-11-29T21:45:26.614Z&quot;"/>
    <we:property name="reportName" value="&quot;Freelancing&quot;"/>
    <we:property name="reportState" value="&quot;CONNECTED&quot;"/>
    <we:property name="reportUrl" value="&quot;/groups/me/reports/db4e048b-3053-415b-b7e4-440c403cacc0/3c6da32aca260203f0c7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73D5787A-F896-4E01-9644-DEE6164CEE08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1A365D&quot;"/>
    <we:property name="bookmark" value="&quot;H4sIAAAAAAAAA81YbWvbMBD+K0Yw2CBsliy/pN/WdGMfxihNty+jjLN0ct06lpHltlnJf58kZy/tyrqmb4FAotPp7rm753GUXBJZ910Dy0+wQLJDdrU+XYA5jSiZkHa05VOGIDOaFqLMOYun08Tv6s7Wuu3JziWxYCq0X+p+gMYHcsavRxMCTbMPlV8paHqckA5Nr1to6u84OrstawZcTQhedI024EPOLVj0Yc+cu1s7CPR14jKCsPUZzlHYtZUBZvmUMxGrVE0FJnnq3PrRISC70cWHDulnurVQty6Nt0kaC0FLpTinWQISYk69XdWNXbuUy3cXnXHVuZqXnW/OW3kGrUBJQgkG+xHxJXlbVQYrsOvluyubM90Mixvscz0YgQeowlZra7t0Od4bxMZlqduKrFyv9o12nQxbH9yBZvntwHXs2+f5Xth+P7TrDlG/PNbnM4POQZKdeDX5hXzmTJU2tYDmL/APhm+dZEn+RnLkLL070qy58HsshyNA0Qy9azzKEc3sGIz1vCtP3ID9OFwAbSSa3WWYyF5tflKDTa4B35JprI5+stidOvmDp7/65At5jO4frfyezKQo04SVGCvISoWFYD7YP+dQL5yIrzbex2JQ5KosZJ4mVMZpTiXFrZDLoe6SODqXUd1GEhfQyut9OYD29Npw4qeRyu3YDrVuojfRR2irwff9PsLZBbMtqtl0KI+hmE2GMOonkyqNGYckzYBTjtxp6FbOPxx75seIlt6dMZMn1d/NKP9Pc7dyu9weSt+lzseg8f+yYaQu5aJQAFK5F06ZzFlx++P6ue8IT0vcf2AM1+OrU003YK/U7WC3hb93Lve5by+sSClPWMHVdMpiVoo0K5+Qwi8iraK+Q1H7XzBhBNHL8fvj1XXs8ytuz87su0DfC+bo5YtXD/C43irCP1QXHkMH9yLXKA9EQQESjjHNJBOYFTFuerlXOZcsR55mLE05h0LJbLNYIdxvC1mgqQIsPdi+A4H70GJoWDdWWGPwc1pwtXuahc/Gv3+snc7HxF+gGXzO8M8CCWl8F1Y/AIkWSobREAAA&quot;"/>
    <we:property name="creatorSessionId" value="&quot;75fa5ac8-10af-4f87-ad1d-bee0b6570182&quot;"/>
    <we:property name="creatorTenantId" value="&quot;85948b1d-6a8d-4b17-a25a-9b604bf64268&quot;"/>
    <we:property name="creatorUserId" value="&quot;1003200452AEF3C5&quot;"/>
    <we:property name="datasetId" value="&quot;96663651-d487-45b9-a2fb-6770456042e0&quot;"/>
    <we:property name="embedUrl" value="&quot;/reportEmbed?reportId=db4e048b-3053-415b-b7e4-440c403cacc0&amp;config=eyJjbHVzdGVyVXJsIjoiaHR0cHM6Ly9XQUJJLU5PUlRILUVVUk9QRS1yZWRpcmVjdC5hbmFseXNpcy53aW5kb3dzLm5ldCIsImVtYmVkRmVhdHVyZXMiOnsidXNhZ2VNZXRyaWNzVk5leHQiOnRydWV9fQ%3D%3D&amp;disableSensitivityBanner=true&amp;storytellingChangeViewModeShortcutKeys=true&quot;"/>
    <we:property name="initialStateBookmark" value="&quot;H4sIAAAAAAAAA81Y204bMRD9lZUlJCpF7d6z4Q0CqFIvIEL7UiE0a48Xg7Neeb20Kcq/1/YGWi5qSsolUqTE4/HMmZlzNk6uCBNtI2H2GaZItsiOUhdT0BdBRAakXtgODj582j76cPp5+9OeNavGCFW3ZOuKGNAVmq+i7UC6CNb47WRAQMpDqNyKg2xxQBrUrapBip/YO9stozucDwj+aKTS4EJODBh0YS+tu13b3NHbxGYEasQlTpCahTUGzIejNKYhz/iIYjLMrFvbO3hkD7q40D79WNUGRG3TOBuLQkqjkvM0jfIEGIRp5OxcSLNwKWd7Pxptq7M1zxrXlW12CTVFRnwJGtse8RXZriqNFZjFcu/W5ljJbvqAfaI6TfEIud+qjTAzm2NfI0qbRdQVmdteHWplO+m33tsDcnZ6ZDt2+mWy67f3u3rRocgtz9T3sUbrwMhWOB/cIB9bU6W0oCDvgX8yfIskM3IfyYm1tPaIXHDh91iOe4BUdq1tPLIezfgMtHG8K8/tgN04bAClGeqdmZ/IrtDX1IgHd4CvyTTmJ9cstqfO/+DpTZ9cIc/R/ZO522M5o2WWxCWGHPKSY0FjF+yvcxBTK+LbjXexYiiGvCzYMEsiFmbDiEW4FnI5Vk0SBt9ZIOqA4RRqdrcvR1Bf3BlO+DJSWY7tWCkZvAs+Ql11ru//I5wd0OuimlWH8hyKWWUIvX5yxrMwTiHJckijFFOroaWcfzr2TM4QTfR4xgxeVH8Po/w3zS3ldrk+lH5Mnc9B439lQ0/dKKUFB2DcvnAUs2FcLH9cv/Yd4WWJ+xeM/l58e6rZCuxlqu7MuvD30eW+9u0lLrIoTeIi5aNRHMYlzfLyBSm8ESgetA1S4X7B+BEEm/33x5u72Ce33F6d2Y+BvuvNwebGmyd4XK8V4Z+qC8+hg/8iVy8PRBoBJCmGUc5iinkR4qqXez5MWTzENMvjLEtTKDjLV4vlw/22kCnqysNSnWkboHgINfqGNX2FAr2f1YKt3dHMf9bu/aOwOu8TfwXZuZz+nwXik1gsopS45ID7v4F4WK5r81920bSk+hAAAA==&quot;"/>
    <we:property name="isFiltersActionButtonVisible" value="true"/>
    <we:property name="isVisualContainerHeaderHidden" value="false"/>
    <we:property name="pageDisplayName" value="&quot;Skills&quot;"/>
    <we:property name="pageName" value="&quot;12ae67942c0f5f9ce375&quot;"/>
    <we:property name="reportEmbeddedTime" value="&quot;2025-11-29T21:44:38.672Z&quot;"/>
    <we:property name="reportName" value="&quot;Freelancing&quot;"/>
    <we:property name="reportState" value="&quot;CONNECTED&quot;"/>
    <we:property name="reportUrl" value="&quot;/groups/me/reports/db4e048b-3053-415b-b7e4-440c403cacc0/12ae67942c0f5f9ce375&quot;"/>
    <we:property name="artifactViewState" value="&quot;live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3BA0482B-B7D4-47DF-A485-2435470E174E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1A365D&quot;"/>
    <we:property name="bookmark" value="&quot;H4sIAAAAAAAAA+1ZbW/bNhD+K4GAoS1gFHqh3vItcVMsWBoEcZcvg2GcqJPDhpIMinLrBfnvO5J246ZeOmRzYqMzYFg6Ho/38tzxSN96pehmEhbnUKN36B237U0N6uYg8AZe42gARVLGPCv8hMdBlPoAEY22My3apvMObz0Naor6SnQ9SCOIiH+MBx5IeQFT81aB7HDgzVB1bQNS/ImOmYa06vFu4OGXmWwVGJEjDRqN2Dmx0zupELw1KwLXYo4j5NpRE85STHLwszxKCywLnqTE1jkGq9lGFiPaLj9sGw2ioWUMrap4kRUZVqzkAfiYR5lv6ULqJUuxOPkyU2Qd2byYGecMSddpqwQH6VkrFHZO6Vtv2Mq+tk8n39BHba84XmJlhxot9IIkvVeIEhoumql3Rx65UC35yw6NboSUkzOco7RD1+3noUJaufQO/bvBV2WOyjkJIOpDTY6mU4VT0MvXk+2oaTFkaO/7Zhmj+Ht1x0TpaLZcYuA+HB+dFWXb9Hp4DUoblBWfKJzG+TStVSWq44X1/zuhVkAIBw80f0lz78YroBLrpzUoLpHitN8SNMbW3WJ6LemrjYwO5cpNtGwJGj7AzAysyXy7LsSwdZzkn5bOW/UMlOhWvlu9/SYaE82Bd4aV3irYL1emnAlKQ4eXK5C9gcqrETaiVa+I0XieuGvUYKwkO0ilvtHnbXPeS/l63V4TuTfe2ITKJfe9yh++zr9dy6Fuq0EbeBz4NZbWqlONtVtOlGhkCez2OigDb24GlrDzjTA77uBKsqrMr4Isyoo8KkI/91mF2W7U3V+hm1xRGNpJqyaXOBf4eZfr72nD2xonv4/ePShL/hOqMLda7UEZfszqZy7Gm/HiUJ6zCDENeZyWLM4hoibjxyjfI0ANnjc16ZE8hxNT/Dbk5I/hLfuO/I7lMaj/Qf4vPO/QHQURhAHGyBljeRwkvhO4l+gOXhzd5Nu6b2gNo9DEbr7d3/b/P0EpD54d5Y9GwGGepyVg6Qc8zsKyYCFLme3OHo2FqOlE/G0UXP6EUGVhxP0oDMI0CyIfXqYHOvgI3U23sf872LkT6GZlL5Bm0cl+igevf3nzH/RCu3oifZr5W86kfwIgl0CY5IwBAmc5j2PaPeIKd6PxP5qDkFAIaTh3CO9bunHZmw1iJ65cHoDDYTms4tRPQsb8MMiZn8ZJ/kIF/LtyIEFXrap/BhzvV1O/E2heg4dDcgwJwywJwzRBVoRlmjP+1LYmBL/ifl4kLE19yIISivRpsqy4e4pXo5razaLtdTcDjhfQoPXMzNlmr83sHR40JZbLZ2V+N9xZ2T8oVreI9PkLDCFE5xgZAAA=&quot;"/>
    <we:property name="creatorSessionId" value="&quot;d8e5c9c0-b207-4350-8f43-35d71c465892&quot;"/>
    <we:property name="creatorTenantId" value="&quot;85948b1d-6a8d-4b17-a25a-9b604bf64268&quot;"/>
    <we:property name="creatorUserId" value="&quot;1003200452AEF3C5&quot;"/>
    <we:property name="datasetId" value="&quot;96663651-d487-45b9-a2fb-6770456042e0&quot;"/>
    <we:property name="embedUrl" value="&quot;/reportEmbed?reportId=db4e048b-3053-415b-b7e4-440c403cacc0&amp;config=eyJjbHVzdGVyVXJsIjoiaHR0cHM6Ly9XQUJJLU5PUlRILUVVUk9QRS1yZWRpcmVjdC5hbmFseXNpcy53aW5kb3dzLm5ldCIsImVtYmVkRmVhdHVyZXMiOnsidXNhZ2VNZXRyaWNzVk5leHQiOnRydWV9fQ%3D%3D&amp;disableSensitivityBanner=true&amp;storytellingChangeViewModeShortcutKeys=true&quot;"/>
    <we:property name="initialStateBookmark" value="&quot;H4sIAAAAAAAAA+2YbW/bNhCA/0ogYMAGGAMlUW/55rgpNvQtiLt8GQLjRJ5UNpRoUJJbL/B/35Fy1zb1kiFbEhvdJ0vH073xIXn0dSBVt9Swfg0NBsfBiTFXDdirozCYBO1W9ubNi1fT8xeL19NXpyQ2y16ZtguOr4MebI39heoG0M4CCX+/nASg9RnU7q0C3eEkWKLtTAta/YGjMg31dsDNJMCPS20sOJPzHnp0ZlekTu/kO/w5Jo8gerXCOYp+lKaCZ5gWwPIizkqUpUgzUutGBR/ZThVn2rufmbYH1ZIbJ6sqUeZljhWXIgSGRZwzL1e636qU69OPS0vZUc7rpavKjGKtjVUCdOCzsNiNQV8HM6OHxj+dfiWfm8EKPMfKD7W96tdk6blF1NAK1dbBhipyZg3Vyw/Nr5TWi5e4Qu2H3pkPM4vkWQbHbDP5K5ipXJEBkt6MZFrXFmvot6+nDxOmh8fJng/tdo6Sb8O9JElHX+stA5+n4+2YhTTt0M/ege0dZeV7mk5XfPrMWIn2ZO3r/0zZTyBEkxuRP2W6m8tPoJLq+y9Q3JIyRv9AaFxu3HCVsyrM47ws4jJiBeMV5vsB8i/QLS6URLMwdnGOK4Uf9hnoX1thGlz8Nn92Y57ZPbAWPqoD4Pq2rB+Z7t28jJQXPEbMIpFkkicFxLRr3035AQE1edylSY9UOVzMTLPcsSbvxlsPHdUd5QnY/yH/F5Uf6Y7DGKIQExSc8yIJUzYaPEi6wyenm2rbDC35cAEt/KHZ/W1D9R1s5eGjU37rDIzMi0wCShaKJI9kySOecenM3zoXqqErxtezMK6fCKo8igWLozDK8jBm8DQ90NFb6K66nX3b0d619LuDPUP6iq5KNR79+MNP/0EvtK8t/v3Sf+CV9E8AGhcQ3XQ5BwTBC5EkdHokFe5H4z9dgdJQKu0094j3B7rCHswBsRd32BtwjCxHVZKxNOKcRWHBWZakxRNt4N9sBxr6ytjme+D4sJr6vaD5CzxGkhNIOeZpFGUp8jKSWcHFfduaCFglWFGmPMsY5KGEMrufLW/usyRo0Nb+sDBD3y1B4Bm06CuzHHNT6PWIZmglyu2zdb8vFUEyOr4APTif/h/fwDuhWFSp8Y4P3P/AgQ/LVW3zJz+B9quSFgAA&quot;"/>
    <we:property name="isFiltersActionButtonVisible" value="true"/>
    <we:property name="isVisualContainerHeaderHidden" value="false"/>
    <we:property name="pageDisplayName" value="&quot;Insights&quot;"/>
    <we:property name="pageName" value="&quot;6c47e69a08937bedbc67&quot;"/>
    <we:property name="reportEmbeddedTime" value="&quot;2025-11-29T21:45:42.014Z&quot;"/>
    <we:property name="reportName" value="&quot;Freelancing&quot;"/>
    <we:property name="reportState" value="&quot;CONNECTED&quot;"/>
    <we:property name="reportUrl" value="&quot;/groups/me/reports/db4e048b-3053-415b-b7e4-440c403cacc0/6c47e69a08937bedbc67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1753</Words>
  <Application>Microsoft Office PowerPoint</Application>
  <PresentationFormat>Widescreen</PresentationFormat>
  <Paragraphs>381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Aptos Narrow</vt:lpstr>
      <vt:lpstr>Arial</vt:lpstr>
      <vt:lpstr>Calibri</vt:lpstr>
      <vt:lpstr>Calibri Light</vt:lpstr>
      <vt:lpstr>Freestyle Script</vt:lpstr>
      <vt:lpstr>quote-cjk-patch</vt:lpstr>
      <vt:lpstr>Wingdings</vt:lpstr>
      <vt:lpstr>Office Theme</vt:lpstr>
      <vt:lpstr>PowerPoint Presentation</vt:lpstr>
      <vt:lpstr>Our team </vt:lpstr>
      <vt:lpstr>Introduction</vt:lpstr>
      <vt:lpstr>Our Steps for analyze the data:</vt:lpstr>
      <vt:lpstr>Who is Our Stakeholders?</vt:lpstr>
      <vt:lpstr>Business Problem?</vt:lpstr>
      <vt:lpstr>Asking Questions to solve the problems</vt:lpstr>
      <vt:lpstr>Data Collection</vt:lpstr>
      <vt:lpstr>Data Collection</vt:lpstr>
      <vt:lpstr>Data Processing &amp; Cleaning</vt:lpstr>
      <vt:lpstr>Data Processing &amp; Cleaning</vt:lpstr>
      <vt:lpstr>Our samples for the Format Conversion</vt:lpstr>
      <vt:lpstr>Error Correction &amp; Standardization</vt:lpstr>
      <vt:lpstr>Sample of fuzzy matches we faced</vt:lpstr>
      <vt:lpstr>Data Integration</vt:lpstr>
      <vt:lpstr>Data Integration</vt:lpstr>
      <vt:lpstr>PowerPoint Presentation</vt:lpstr>
      <vt:lpstr>PowerPoint Presentation</vt:lpstr>
      <vt:lpstr>Data Automation</vt:lpstr>
      <vt:lpstr>Data Modeling in SQL</vt:lpstr>
      <vt:lpstr>Data Modeling in Excel</vt:lpstr>
      <vt:lpstr>Data Modeling in Power BI</vt:lpstr>
      <vt:lpstr>Data Analysis</vt:lpstr>
      <vt:lpstr>Data Analysis</vt:lpstr>
      <vt:lpstr>Analyzing Data in Excel</vt:lpstr>
      <vt:lpstr>Analyzing Data in SQL</vt:lpstr>
      <vt:lpstr>Analyzing Data in SQL</vt:lpstr>
      <vt:lpstr>Analyzing Data in SQL</vt:lpstr>
      <vt:lpstr>Data Visualization</vt:lpstr>
      <vt:lpstr>Data Visualization</vt:lpstr>
      <vt:lpstr>Data Visualization</vt:lpstr>
      <vt:lpstr>Data Visualization</vt:lpstr>
      <vt:lpstr>Data Visualization</vt:lpstr>
      <vt:lpstr>1- Workforce in Egypt</vt:lpstr>
      <vt:lpstr>PowerPoint Presentation</vt:lpstr>
      <vt:lpstr>PowerPoint Presentation</vt:lpstr>
      <vt:lpstr>Combining the Workforce &amp; Education with The Beauty of Python</vt:lpstr>
      <vt:lpstr>2- Education in Egypt</vt:lpstr>
      <vt:lpstr>PowerPoint Presentation</vt:lpstr>
      <vt:lpstr>3- Freelancing in Egypt</vt:lpstr>
      <vt:lpstr>PowerPoint Presentation</vt:lpstr>
      <vt:lpstr>PowerPoint Presentation</vt:lpstr>
      <vt:lpstr>PowerPoint Presentation</vt:lpstr>
      <vt:lpstr>PowerPoint Presentation</vt:lpstr>
      <vt:lpstr>The Act phase</vt:lpstr>
      <vt:lpstr>Tools Used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El Awadya</dc:creator>
  <cp:lastModifiedBy>فاروق اشرف فاروق حسن</cp:lastModifiedBy>
  <cp:revision>79</cp:revision>
  <dcterms:created xsi:type="dcterms:W3CDTF">2025-10-23T07:57:33Z</dcterms:created>
  <dcterms:modified xsi:type="dcterms:W3CDTF">2025-11-30T00:10:51Z</dcterms:modified>
</cp:coreProperties>
</file>